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31"/>
  </p:notesMasterIdLst>
  <p:sldIdLst>
    <p:sldId id="608" r:id="rId2"/>
    <p:sldId id="830" r:id="rId3"/>
    <p:sldId id="831" r:id="rId4"/>
    <p:sldId id="849" r:id="rId5"/>
    <p:sldId id="833" r:id="rId6"/>
    <p:sldId id="834" r:id="rId7"/>
    <p:sldId id="850" r:id="rId8"/>
    <p:sldId id="851" r:id="rId9"/>
    <p:sldId id="852" r:id="rId10"/>
    <p:sldId id="853" r:id="rId11"/>
    <p:sldId id="854" r:id="rId12"/>
    <p:sldId id="835" r:id="rId13"/>
    <p:sldId id="836" r:id="rId14"/>
    <p:sldId id="855" r:id="rId15"/>
    <p:sldId id="857" r:id="rId16"/>
    <p:sldId id="838" r:id="rId17"/>
    <p:sldId id="858" r:id="rId18"/>
    <p:sldId id="839" r:id="rId19"/>
    <p:sldId id="859" r:id="rId20"/>
    <p:sldId id="860" r:id="rId21"/>
    <p:sldId id="840" r:id="rId22"/>
    <p:sldId id="841" r:id="rId23"/>
    <p:sldId id="842" r:id="rId24"/>
    <p:sldId id="843" r:id="rId25"/>
    <p:sldId id="844" r:id="rId26"/>
    <p:sldId id="845" r:id="rId27"/>
    <p:sldId id="846" r:id="rId28"/>
    <p:sldId id="847" r:id="rId29"/>
    <p:sldId id="848" r:id="rId30"/>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CC"/>
    <a:srgbClr val="339933"/>
    <a:srgbClr val="CCFFFF"/>
    <a:srgbClr val="FFFF99"/>
    <a:srgbClr val="99FFCC"/>
    <a:srgbClr val="99FF66"/>
    <a:srgbClr val="FF9933"/>
    <a:srgbClr val="CC99FF"/>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2" autoAdjust="0"/>
    <p:restoredTop sz="94620" autoAdjust="0"/>
  </p:normalViewPr>
  <p:slideViewPr>
    <p:cSldViewPr snapToGrid="0">
      <p:cViewPr varScale="1">
        <p:scale>
          <a:sx n="122" d="100"/>
          <a:sy n="122" d="100"/>
        </p:scale>
        <p:origin x="120" y="366"/>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C1EE85FD-6CB9-F55B-4162-91D1D4ECD94C}"/>
              </a:ext>
            </a:extLst>
          </p:cNvPr>
          <p:cNvSpPr>
            <a:spLocks noGrp="1"/>
          </p:cNvSpPr>
          <p:nvPr>
            <p:ph type="sldNum" sz="quarter" idx="10"/>
          </p:nvPr>
        </p:nvSpPr>
        <p:spPr/>
        <p:txBody>
          <a:bodyPr/>
          <a:lstStyle/>
          <a:p>
            <a:fld id="{C5DB56EC-E142-4263-99D2-5B737B5C9F29}" type="slidenum">
              <a:rPr lang="en-US" smtClean="0"/>
              <a:pPr/>
              <a:t>‹#›</a:t>
            </a:fld>
            <a:endParaRPr lang="en-US" b="1"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815AB3C7-BB27-536F-4F5E-EB8D4412C7F8}"/>
              </a:ext>
            </a:extLst>
          </p:cNvPr>
          <p:cNvSpPr>
            <a:spLocks noGrp="1"/>
          </p:cNvSpPr>
          <p:nvPr>
            <p:ph type="sldNum" sz="quarter" idx="4"/>
          </p:nvPr>
        </p:nvSpPr>
        <p:spPr>
          <a:xfrm>
            <a:off x="6968939" y="6364992"/>
            <a:ext cx="2057400" cy="365125"/>
          </a:xfrm>
          <a:prstGeom prst="rect">
            <a:avLst/>
          </a:prstGeom>
        </p:spPr>
        <p:txBody>
          <a:bodyPr vert="horz" lIns="91440" tIns="45720" rIns="91440" bIns="45720" rtlCol="0" anchor="ctr"/>
          <a:lstStyle>
            <a:lvl1pPr algn="r">
              <a:defRPr sz="1200" b="1">
                <a:solidFill>
                  <a:schemeClr val="bg1"/>
                </a:solidFill>
              </a:defRPr>
            </a:lvl1pPr>
          </a:lstStyle>
          <a:p>
            <a:fld id="{C5DB56EC-E142-4263-99D2-5B737B5C9F29}" type="slidenum">
              <a:rPr lang="en-US" smtClean="0"/>
              <a:pPr/>
              <a:t>‹#›</a:t>
            </a:fld>
            <a:endParaRPr lang="en-US" b="1"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2F6D-94AA-DF12-2135-394CE06A86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C53A3B-4973-B923-6A1C-FD53059D2A1C}"/>
              </a:ext>
            </a:extLst>
          </p:cNvPr>
          <p:cNvSpPr>
            <a:spLocks noGrp="1"/>
          </p:cNvSpPr>
          <p:nvPr>
            <p:ph type="title"/>
          </p:nvPr>
        </p:nvSpPr>
        <p:spPr>
          <a:xfrm>
            <a:off x="372533" y="162883"/>
            <a:ext cx="8421512" cy="830997"/>
          </a:xfrm>
        </p:spPr>
        <p:txBody>
          <a:bodyPr/>
          <a:lstStyle/>
          <a:p>
            <a:r>
              <a:rPr lang="en-US" dirty="0"/>
              <a:t>Summary</a:t>
            </a:r>
          </a:p>
        </p:txBody>
      </p:sp>
      <p:sp>
        <p:nvSpPr>
          <p:cNvPr id="5" name="Content Placeholder 4">
            <a:extLst>
              <a:ext uri="{FF2B5EF4-FFF2-40B4-BE49-F238E27FC236}">
                <a16:creationId xmlns:a16="http://schemas.microsoft.com/office/drawing/2014/main" id="{5D544A32-E1A0-D1F6-5445-97EE110B94EA}"/>
              </a:ext>
            </a:extLst>
          </p:cNvPr>
          <p:cNvSpPr>
            <a:spLocks noGrp="1"/>
          </p:cNvSpPr>
          <p:nvPr>
            <p:ph idx="1"/>
          </p:nvPr>
        </p:nvSpPr>
        <p:spPr>
          <a:xfrm>
            <a:off x="372533" y="1062893"/>
            <a:ext cx="8387645" cy="5445586"/>
          </a:xfrm>
        </p:spPr>
        <p:txBody>
          <a:bodyPr/>
          <a:lstStyle/>
          <a:p>
            <a:r>
              <a:rPr lang="en-US" sz="2800" dirty="0"/>
              <a:t>All radioactivity involves significant energies</a:t>
            </a:r>
          </a:p>
          <a:p>
            <a:r>
              <a:rPr lang="en-US" sz="2800" dirty="0"/>
              <a:t>Chemical bond energy releases are up to 10</a:t>
            </a:r>
            <a:r>
              <a:rPr lang="en-US" sz="2800" baseline="30000" dirty="0"/>
              <a:t>3</a:t>
            </a:r>
            <a:r>
              <a:rPr lang="en-US" sz="2800" dirty="0"/>
              <a:t> kJ/mol</a:t>
            </a:r>
          </a:p>
          <a:p>
            <a:r>
              <a:rPr lang="en-US" sz="2800" dirty="0"/>
              <a:t>But radioactivity is from 10</a:t>
            </a:r>
            <a:r>
              <a:rPr lang="en-US" sz="2800" baseline="30000" dirty="0"/>
              <a:t>8</a:t>
            </a:r>
            <a:r>
              <a:rPr lang="en-US" sz="2800" dirty="0"/>
              <a:t> to 10</a:t>
            </a:r>
            <a:r>
              <a:rPr lang="en-US" sz="2800" baseline="30000" dirty="0"/>
              <a:t>10</a:t>
            </a:r>
            <a:r>
              <a:rPr lang="en-US" sz="2800" dirty="0"/>
              <a:t> kJ/mol, about a million times more energy</a:t>
            </a:r>
          </a:p>
        </p:txBody>
      </p:sp>
      <p:pic>
        <p:nvPicPr>
          <p:cNvPr id="8" name="Picture 7">
            <a:extLst>
              <a:ext uri="{FF2B5EF4-FFF2-40B4-BE49-F238E27FC236}">
                <a16:creationId xmlns:a16="http://schemas.microsoft.com/office/drawing/2014/main" id="{6EB26BD3-8251-C36F-2CFF-5C40CB9A6AA7}"/>
              </a:ext>
            </a:extLst>
          </p:cNvPr>
          <p:cNvPicPr>
            <a:picLocks noChangeAspect="1"/>
          </p:cNvPicPr>
          <p:nvPr/>
        </p:nvPicPr>
        <p:blipFill>
          <a:blip r:embed="rId2"/>
          <a:stretch>
            <a:fillRect/>
          </a:stretch>
        </p:blipFill>
        <p:spPr>
          <a:xfrm>
            <a:off x="3548185" y="3673231"/>
            <a:ext cx="5049348" cy="2942468"/>
          </a:xfrm>
          <a:prstGeom prst="rect">
            <a:avLst/>
          </a:prstGeom>
        </p:spPr>
      </p:pic>
      <p:sp>
        <p:nvSpPr>
          <p:cNvPr id="9" name="Slide Number Placeholder 8">
            <a:extLst>
              <a:ext uri="{FF2B5EF4-FFF2-40B4-BE49-F238E27FC236}">
                <a16:creationId xmlns:a16="http://schemas.microsoft.com/office/drawing/2014/main" id="{0B7B1057-2A78-617A-97C5-F5BAFABE4DB3}"/>
              </a:ext>
            </a:extLst>
          </p:cNvPr>
          <p:cNvSpPr>
            <a:spLocks noGrp="1"/>
          </p:cNvSpPr>
          <p:nvPr>
            <p:ph type="sldNum" sz="quarter" idx="10"/>
          </p:nvPr>
        </p:nvSpPr>
        <p:spPr/>
        <p:txBody>
          <a:bodyPr/>
          <a:lstStyle/>
          <a:p>
            <a:fld id="{C5DB56EC-E142-4263-99D2-5B737B5C9F29}" type="slidenum">
              <a:rPr lang="en-US" smtClean="0"/>
              <a:pPr/>
              <a:t>10</a:t>
            </a:fld>
            <a:endParaRPr lang="en-US" b="1" dirty="0"/>
          </a:p>
        </p:txBody>
      </p:sp>
    </p:spTree>
    <p:extLst>
      <p:ext uri="{BB962C8B-B14F-4D97-AF65-F5344CB8AC3E}">
        <p14:creationId xmlns:p14="http://schemas.microsoft.com/office/powerpoint/2010/main" val="1298162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8D690-1B2C-C027-377E-2B5F3C51EC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0E4AC7-AD1C-68D9-1A5C-EB0BE88C9299}"/>
              </a:ext>
            </a:extLst>
          </p:cNvPr>
          <p:cNvSpPr>
            <a:spLocks noGrp="1"/>
          </p:cNvSpPr>
          <p:nvPr>
            <p:ph type="title"/>
          </p:nvPr>
        </p:nvSpPr>
        <p:spPr>
          <a:xfrm>
            <a:off x="372533" y="162883"/>
            <a:ext cx="8421512" cy="830997"/>
          </a:xfrm>
        </p:spPr>
        <p:txBody>
          <a:bodyPr/>
          <a:lstStyle/>
          <a:p>
            <a:r>
              <a:rPr lang="en-US" dirty="0"/>
              <a:t>“Nuclear Accounting”</a:t>
            </a:r>
          </a:p>
        </p:txBody>
      </p:sp>
      <p:sp>
        <p:nvSpPr>
          <p:cNvPr id="5" name="Content Placeholder 4">
            <a:extLst>
              <a:ext uri="{FF2B5EF4-FFF2-40B4-BE49-F238E27FC236}">
                <a16:creationId xmlns:a16="http://schemas.microsoft.com/office/drawing/2014/main" id="{18D5D911-F498-A3E2-E496-7F97B9EDC6E0}"/>
              </a:ext>
            </a:extLst>
          </p:cNvPr>
          <p:cNvSpPr>
            <a:spLocks noGrp="1"/>
          </p:cNvSpPr>
          <p:nvPr>
            <p:ph idx="1"/>
          </p:nvPr>
        </p:nvSpPr>
        <p:spPr>
          <a:xfrm>
            <a:off x="372533" y="1062893"/>
            <a:ext cx="8387645" cy="5445586"/>
          </a:xfrm>
        </p:spPr>
        <p:txBody>
          <a:bodyPr/>
          <a:lstStyle/>
          <a:p>
            <a:r>
              <a:rPr lang="en-US" dirty="0"/>
              <a:t>Mass is conserved: both atomic (Z) and mass (A) numbers must equal on both sides of the decay arrow</a:t>
            </a:r>
          </a:p>
          <a:p>
            <a:r>
              <a:rPr lang="en-US" dirty="0"/>
              <a:t>Nuclear—not electron(</a:t>
            </a:r>
            <a:r>
              <a:rPr lang="en-US" dirty="0" err="1"/>
              <a:t>ic</a:t>
            </a:r>
            <a:r>
              <a:rPr lang="en-US" dirty="0"/>
              <a:t>)—charge is conserved in these equations. Generally the effect on electrons orbiting an atom involved in nuclear decay are not accounted for and the effect unknown. The nuclear charge effect is reflected in the changes of the atomic number (Z value), since Z is a direct count of the protons in a nucleus</a:t>
            </a:r>
          </a:p>
        </p:txBody>
      </p:sp>
      <p:sp>
        <p:nvSpPr>
          <p:cNvPr id="9" name="Slide Number Placeholder 8">
            <a:extLst>
              <a:ext uri="{FF2B5EF4-FFF2-40B4-BE49-F238E27FC236}">
                <a16:creationId xmlns:a16="http://schemas.microsoft.com/office/drawing/2014/main" id="{2129D16F-FEFE-6A31-F0E3-2A5F22C549F5}"/>
              </a:ext>
            </a:extLst>
          </p:cNvPr>
          <p:cNvSpPr>
            <a:spLocks noGrp="1"/>
          </p:cNvSpPr>
          <p:nvPr>
            <p:ph type="sldNum" sz="quarter" idx="10"/>
          </p:nvPr>
        </p:nvSpPr>
        <p:spPr/>
        <p:txBody>
          <a:bodyPr/>
          <a:lstStyle/>
          <a:p>
            <a:fld id="{C5DB56EC-E142-4263-99D2-5B737B5C9F29}" type="slidenum">
              <a:rPr lang="en-US" smtClean="0"/>
              <a:pPr/>
              <a:t>11</a:t>
            </a:fld>
            <a:endParaRPr lang="en-US" b="1" dirty="0"/>
          </a:p>
        </p:txBody>
      </p:sp>
    </p:spTree>
    <p:extLst>
      <p:ext uri="{BB962C8B-B14F-4D97-AF65-F5344CB8AC3E}">
        <p14:creationId xmlns:p14="http://schemas.microsoft.com/office/powerpoint/2010/main" val="4164900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B2BDA-3B88-1407-2958-03623D4FA4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644844E-1515-A230-772E-76A812E7DCD8}"/>
              </a:ext>
            </a:extLst>
          </p:cNvPr>
          <p:cNvSpPr>
            <a:spLocks noGrp="1"/>
          </p:cNvSpPr>
          <p:nvPr>
            <p:ph type="title"/>
          </p:nvPr>
        </p:nvSpPr>
        <p:spPr>
          <a:xfrm>
            <a:off x="364067" y="306074"/>
            <a:ext cx="8421512" cy="707886"/>
          </a:xfrm>
        </p:spPr>
        <p:txBody>
          <a:bodyPr/>
          <a:lstStyle/>
          <a:p>
            <a:r>
              <a:rPr lang="en-US" sz="4000" dirty="0"/>
              <a:t>A Series of Decay</a:t>
            </a:r>
          </a:p>
        </p:txBody>
      </p:sp>
      <p:sp>
        <p:nvSpPr>
          <p:cNvPr id="5" name="Content Placeholder 4">
            <a:extLst>
              <a:ext uri="{FF2B5EF4-FFF2-40B4-BE49-F238E27FC236}">
                <a16:creationId xmlns:a16="http://schemas.microsoft.com/office/drawing/2014/main" id="{72594F5F-68A7-1E50-B3C5-505FB01ACDAB}"/>
              </a:ext>
            </a:extLst>
          </p:cNvPr>
          <p:cNvSpPr>
            <a:spLocks noGrp="1"/>
          </p:cNvSpPr>
          <p:nvPr>
            <p:ph idx="1"/>
          </p:nvPr>
        </p:nvSpPr>
        <p:spPr>
          <a:xfrm>
            <a:off x="372533" y="1148862"/>
            <a:ext cx="8387645" cy="5398693"/>
          </a:xfrm>
        </p:spPr>
        <p:txBody>
          <a:bodyPr/>
          <a:lstStyle/>
          <a:p>
            <a:r>
              <a:rPr lang="en-US" dirty="0"/>
              <a:t>The U-238 isotope will actually undergo a series of decays as it progresses to</a:t>
            </a:r>
            <a:br>
              <a:rPr lang="en-US" dirty="0"/>
            </a:br>
            <a:r>
              <a:rPr lang="en-US" dirty="0"/>
              <a:t>an isotope that is stable</a:t>
            </a:r>
          </a:p>
          <a:p>
            <a:r>
              <a:rPr lang="en-US" dirty="0"/>
              <a:t>A total of 14 decays will</a:t>
            </a:r>
            <a:br>
              <a:rPr lang="en-US" dirty="0"/>
            </a:br>
            <a:r>
              <a:rPr lang="en-US" dirty="0"/>
              <a:t>occur as U-238 decays to</a:t>
            </a:r>
            <a:br>
              <a:rPr lang="en-US" dirty="0"/>
            </a:br>
            <a:r>
              <a:rPr lang="en-US" dirty="0"/>
              <a:t>Pb-206.</a:t>
            </a:r>
          </a:p>
          <a:p>
            <a:r>
              <a:rPr lang="en-US" dirty="0"/>
              <a:t>U-235 will decay to Pb-207</a:t>
            </a:r>
          </a:p>
          <a:p>
            <a:r>
              <a:rPr lang="en-US" dirty="0"/>
              <a:t>Th-232 will end in Pb-208</a:t>
            </a:r>
          </a:p>
          <a:p>
            <a:r>
              <a:rPr lang="en-US" dirty="0"/>
              <a:t>Billions/millions of years</a:t>
            </a:r>
            <a:br>
              <a:rPr lang="en-US" dirty="0"/>
            </a:br>
            <a:r>
              <a:rPr lang="en-US" dirty="0"/>
              <a:t>ago there may have been</a:t>
            </a:r>
            <a:br>
              <a:rPr lang="en-US" dirty="0"/>
            </a:br>
            <a:r>
              <a:rPr lang="en-US" dirty="0"/>
              <a:t>Radon naturally but it has</a:t>
            </a:r>
            <a:br>
              <a:rPr lang="en-US" dirty="0"/>
            </a:br>
            <a:r>
              <a:rPr lang="en-US" dirty="0"/>
              <a:t>all decayed.</a:t>
            </a:r>
          </a:p>
        </p:txBody>
      </p:sp>
      <p:pic>
        <p:nvPicPr>
          <p:cNvPr id="3" name="Picture 2">
            <a:extLst>
              <a:ext uri="{FF2B5EF4-FFF2-40B4-BE49-F238E27FC236}">
                <a16:creationId xmlns:a16="http://schemas.microsoft.com/office/drawing/2014/main" id="{4A815925-444F-0A3D-AA9D-94832DE2AF82}"/>
              </a:ext>
            </a:extLst>
          </p:cNvPr>
          <p:cNvPicPr>
            <a:picLocks noChangeAspect="1"/>
          </p:cNvPicPr>
          <p:nvPr/>
        </p:nvPicPr>
        <p:blipFill>
          <a:blip r:embed="rId2"/>
          <a:stretch>
            <a:fillRect/>
          </a:stretch>
        </p:blipFill>
        <p:spPr>
          <a:xfrm>
            <a:off x="4908279" y="1783959"/>
            <a:ext cx="4071167" cy="4660124"/>
          </a:xfrm>
          <a:prstGeom prst="rect">
            <a:avLst/>
          </a:prstGeom>
        </p:spPr>
      </p:pic>
      <p:sp>
        <p:nvSpPr>
          <p:cNvPr id="7" name="Slide Number Placeholder 6">
            <a:extLst>
              <a:ext uri="{FF2B5EF4-FFF2-40B4-BE49-F238E27FC236}">
                <a16:creationId xmlns:a16="http://schemas.microsoft.com/office/drawing/2014/main" id="{BB5D97E5-4297-133E-E4C2-373B88080B9A}"/>
              </a:ext>
            </a:extLst>
          </p:cNvPr>
          <p:cNvSpPr>
            <a:spLocks noGrp="1"/>
          </p:cNvSpPr>
          <p:nvPr>
            <p:ph type="sldNum" sz="quarter" idx="10"/>
          </p:nvPr>
        </p:nvSpPr>
        <p:spPr/>
        <p:txBody>
          <a:bodyPr/>
          <a:lstStyle/>
          <a:p>
            <a:fld id="{C5DB56EC-E142-4263-99D2-5B737B5C9F29}" type="slidenum">
              <a:rPr lang="en-US" smtClean="0"/>
              <a:pPr/>
              <a:t>12</a:t>
            </a:fld>
            <a:endParaRPr lang="en-US" b="1" dirty="0"/>
          </a:p>
        </p:txBody>
      </p:sp>
    </p:spTree>
    <p:extLst>
      <p:ext uri="{BB962C8B-B14F-4D97-AF65-F5344CB8AC3E}">
        <p14:creationId xmlns:p14="http://schemas.microsoft.com/office/powerpoint/2010/main" val="153469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6B53-3D68-EF2F-7B74-1436171FB55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54CDE60-BE8F-85E7-A8F8-6024380FF51B}"/>
              </a:ext>
            </a:extLst>
          </p:cNvPr>
          <p:cNvSpPr>
            <a:spLocks noGrp="1"/>
          </p:cNvSpPr>
          <p:nvPr>
            <p:ph type="title"/>
          </p:nvPr>
        </p:nvSpPr>
        <p:spPr>
          <a:xfrm>
            <a:off x="361244" y="235736"/>
            <a:ext cx="8421512" cy="707886"/>
          </a:xfrm>
        </p:spPr>
        <p:txBody>
          <a:bodyPr/>
          <a:lstStyle/>
          <a:p>
            <a:r>
              <a:rPr lang="en-US" sz="4000" dirty="0"/>
              <a:t>Half-Life</a:t>
            </a:r>
          </a:p>
        </p:txBody>
      </p:sp>
      <p:sp>
        <p:nvSpPr>
          <p:cNvPr id="5" name="Content Placeholder 4">
            <a:extLst>
              <a:ext uri="{FF2B5EF4-FFF2-40B4-BE49-F238E27FC236}">
                <a16:creationId xmlns:a16="http://schemas.microsoft.com/office/drawing/2014/main" id="{D88F4388-3780-EB72-50DF-F0B0BE2F7A80}"/>
              </a:ext>
            </a:extLst>
          </p:cNvPr>
          <p:cNvSpPr>
            <a:spLocks noGrp="1"/>
          </p:cNvSpPr>
          <p:nvPr>
            <p:ph idx="1"/>
          </p:nvPr>
        </p:nvSpPr>
        <p:spPr>
          <a:xfrm>
            <a:off x="372533" y="1013960"/>
            <a:ext cx="8532015" cy="5533595"/>
          </a:xfrm>
        </p:spPr>
        <p:txBody>
          <a:bodyPr/>
          <a:lstStyle/>
          <a:p>
            <a:r>
              <a:rPr lang="en-US" sz="2000" dirty="0"/>
              <a:t>Amount of radioactivity as it decays clearly decreases with time</a:t>
            </a:r>
          </a:p>
          <a:p>
            <a:r>
              <a:rPr lang="en-US" sz="2000" dirty="0"/>
              <a:t>Period of time for that amount of radioactivity to decrease by half (50%) is called the </a:t>
            </a:r>
            <a:r>
              <a:rPr lang="en-US" sz="2000" b="1" dirty="0">
                <a:solidFill>
                  <a:srgbClr val="00FF00"/>
                </a:solidFill>
              </a:rPr>
              <a:t>half-life</a:t>
            </a:r>
          </a:p>
          <a:p>
            <a:r>
              <a:rPr lang="en-US" sz="2000" dirty="0"/>
              <a:t>Half-life is symbolized by</a:t>
            </a:r>
            <a:r>
              <a:rPr lang="en-US" sz="2000" b="1" dirty="0">
                <a:solidFill>
                  <a:srgbClr val="00FF00"/>
                </a:solidFill>
              </a:rPr>
              <a:t> </a:t>
            </a:r>
            <a:r>
              <a:rPr lang="en-US" sz="2000" b="1" i="1" dirty="0">
                <a:solidFill>
                  <a:srgbClr val="00FF00"/>
                </a:solidFill>
              </a:rPr>
              <a:t>t</a:t>
            </a:r>
            <a:r>
              <a:rPr lang="en-US" sz="2000" b="1" baseline="-25000" dirty="0">
                <a:solidFill>
                  <a:srgbClr val="00FF00"/>
                </a:solidFill>
              </a:rPr>
              <a:t>1/2</a:t>
            </a:r>
            <a:r>
              <a:rPr lang="en-US" sz="2000" dirty="0"/>
              <a:t>.</a:t>
            </a:r>
          </a:p>
          <a:p>
            <a:r>
              <a:rPr lang="en-US" sz="2000" dirty="0"/>
              <a:t>Half-lives for many isotopes can range from nanoseconds to billions of years</a:t>
            </a:r>
          </a:p>
        </p:txBody>
      </p:sp>
      <p:sp>
        <p:nvSpPr>
          <p:cNvPr id="7" name="Slide Number Placeholder 6">
            <a:extLst>
              <a:ext uri="{FF2B5EF4-FFF2-40B4-BE49-F238E27FC236}">
                <a16:creationId xmlns:a16="http://schemas.microsoft.com/office/drawing/2014/main" id="{B86AD5ED-CC5E-85B6-BE4C-4B35F55C9D14}"/>
              </a:ext>
            </a:extLst>
          </p:cNvPr>
          <p:cNvSpPr>
            <a:spLocks noGrp="1"/>
          </p:cNvSpPr>
          <p:nvPr>
            <p:ph type="sldNum" sz="quarter" idx="10"/>
          </p:nvPr>
        </p:nvSpPr>
        <p:spPr/>
        <p:txBody>
          <a:bodyPr/>
          <a:lstStyle/>
          <a:p>
            <a:fld id="{C5DB56EC-E142-4263-99D2-5B737B5C9F29}" type="slidenum">
              <a:rPr lang="en-US" smtClean="0"/>
              <a:pPr/>
              <a:t>13</a:t>
            </a:fld>
            <a:endParaRPr lang="en-US" b="1" dirty="0"/>
          </a:p>
        </p:txBody>
      </p:sp>
      <p:graphicFrame>
        <p:nvGraphicFramePr>
          <p:cNvPr id="2" name="Table 1">
            <a:extLst>
              <a:ext uri="{FF2B5EF4-FFF2-40B4-BE49-F238E27FC236}">
                <a16:creationId xmlns:a16="http://schemas.microsoft.com/office/drawing/2014/main" id="{51680C0A-B137-102C-C1AD-9CABCFCC4B23}"/>
              </a:ext>
            </a:extLst>
          </p:cNvPr>
          <p:cNvGraphicFramePr>
            <a:graphicFrameLocks noGrp="1"/>
          </p:cNvGraphicFramePr>
          <p:nvPr>
            <p:extLst>
              <p:ext uri="{D42A27DB-BD31-4B8C-83A1-F6EECF244321}">
                <p14:modId xmlns:p14="http://schemas.microsoft.com/office/powerpoint/2010/main" val="3756135420"/>
              </p:ext>
            </p:extLst>
          </p:nvPr>
        </p:nvGraphicFramePr>
        <p:xfrm>
          <a:off x="239452" y="4000132"/>
          <a:ext cx="8653805" cy="2504280"/>
        </p:xfrm>
        <a:graphic>
          <a:graphicData uri="http://schemas.openxmlformats.org/drawingml/2006/table">
            <a:tbl>
              <a:tblPr/>
              <a:tblGrid>
                <a:gridCol w="1103633">
                  <a:extLst>
                    <a:ext uri="{9D8B030D-6E8A-4147-A177-3AD203B41FA5}">
                      <a16:colId xmlns:a16="http://schemas.microsoft.com/office/drawing/2014/main" val="3511477581"/>
                    </a:ext>
                  </a:extLst>
                </a:gridCol>
                <a:gridCol w="2875474">
                  <a:extLst>
                    <a:ext uri="{9D8B030D-6E8A-4147-A177-3AD203B41FA5}">
                      <a16:colId xmlns:a16="http://schemas.microsoft.com/office/drawing/2014/main" val="3698646229"/>
                    </a:ext>
                  </a:extLst>
                </a:gridCol>
                <a:gridCol w="2234653">
                  <a:extLst>
                    <a:ext uri="{9D8B030D-6E8A-4147-A177-3AD203B41FA5}">
                      <a16:colId xmlns:a16="http://schemas.microsoft.com/office/drawing/2014/main" val="2900299282"/>
                    </a:ext>
                  </a:extLst>
                </a:gridCol>
                <a:gridCol w="2440045">
                  <a:extLst>
                    <a:ext uri="{9D8B030D-6E8A-4147-A177-3AD203B41FA5}">
                      <a16:colId xmlns:a16="http://schemas.microsoft.com/office/drawing/2014/main" val="2670977190"/>
                    </a:ext>
                  </a:extLst>
                </a:gridCol>
              </a:tblGrid>
              <a:tr h="186564">
                <a:tc>
                  <a:txBody>
                    <a:bodyPr/>
                    <a:lstStyle/>
                    <a:p>
                      <a:pPr rtl="0" fontAlgn="b">
                        <a:buNone/>
                      </a:pPr>
                      <a:r>
                        <a:rPr lang="en-US" sz="1200" dirty="0">
                          <a:solidFill>
                            <a:schemeClr val="bg1"/>
                          </a:solidFill>
                          <a:effectLst/>
                        </a:rPr>
                        <a:t>Period Range</a:t>
                      </a:r>
                    </a:p>
                  </a:txBody>
                  <a:tcPr marL="13590" marR="13590" marT="9060" marB="906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solidFill>
                  </a:tcPr>
                </a:tc>
                <a:tc>
                  <a:txBody>
                    <a:bodyPr/>
                    <a:lstStyle/>
                    <a:p>
                      <a:pPr rtl="0" fontAlgn="b">
                        <a:buNone/>
                      </a:pPr>
                      <a:r>
                        <a:rPr lang="en-US" sz="1200" dirty="0">
                          <a:solidFill>
                            <a:schemeClr val="bg1"/>
                          </a:solidFill>
                          <a:effectLst/>
                        </a:rPr>
                        <a:t>Approximate Value</a:t>
                      </a:r>
                    </a:p>
                  </a:txBody>
                  <a:tcPr marL="13590" marR="13590" marT="9060" marB="906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solidFill>
                  </a:tcPr>
                </a:tc>
                <a:tc>
                  <a:txBody>
                    <a:bodyPr/>
                    <a:lstStyle/>
                    <a:p>
                      <a:pPr rtl="0" fontAlgn="b">
                        <a:buNone/>
                      </a:pPr>
                      <a:r>
                        <a:rPr lang="en-US" sz="1200" dirty="0">
                          <a:solidFill>
                            <a:schemeClr val="bg1"/>
                          </a:solidFill>
                          <a:effectLst/>
                        </a:rPr>
                        <a:t>Example Isotope</a:t>
                      </a:r>
                    </a:p>
                  </a:txBody>
                  <a:tcPr marL="13590" marR="13590" marT="9060" marB="906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solidFill>
                  </a:tcPr>
                </a:tc>
                <a:tc>
                  <a:txBody>
                    <a:bodyPr/>
                    <a:lstStyle/>
                    <a:p>
                      <a:pPr rtl="0" fontAlgn="b">
                        <a:buNone/>
                      </a:pPr>
                      <a:r>
                        <a:rPr lang="en-US" sz="1200" dirty="0">
                          <a:solidFill>
                            <a:schemeClr val="bg1"/>
                          </a:solidFill>
                          <a:effectLst/>
                        </a:rPr>
                        <a:t>Use/Context</a:t>
                      </a:r>
                    </a:p>
                  </a:txBody>
                  <a:tcPr marL="13590" marR="13590" marT="9060" marB="906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B0A2F5"/>
                      </a:solidFill>
                      <a:prstDash val="solid"/>
                      <a:round/>
                      <a:headEnd type="none" w="med" len="med"/>
                      <a:tailEnd type="none" w="med" len="med"/>
                    </a:lnB>
                    <a:solidFill>
                      <a:schemeClr val="tx1"/>
                    </a:solidFill>
                  </a:tcPr>
                </a:tc>
                <a:extLst>
                  <a:ext uri="{0D108BD9-81ED-4DB2-BD59-A6C34878D82A}">
                    <a16:rowId xmlns:a16="http://schemas.microsoft.com/office/drawing/2014/main" val="105590677"/>
                  </a:ext>
                </a:extLst>
              </a:tr>
              <a:tr h="195140">
                <a:tc>
                  <a:txBody>
                    <a:bodyPr/>
                    <a:lstStyle/>
                    <a:p>
                      <a:pPr rtl="0" fontAlgn="b">
                        <a:buNone/>
                      </a:pPr>
                      <a:r>
                        <a:rPr lang="en-US" sz="1200" dirty="0">
                          <a:solidFill>
                            <a:schemeClr val="tx1"/>
                          </a:solidFill>
                          <a:effectLst/>
                        </a:rPr>
                        <a:t>Extremely Short</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Nanoseconds (10</a:t>
                      </a:r>
                      <a:r>
                        <a:rPr lang="en-US" sz="1200" baseline="30000" dirty="0">
                          <a:solidFill>
                            <a:schemeClr val="tx1"/>
                          </a:solidFill>
                          <a:effectLst/>
                        </a:rPr>
                        <a:t>−9</a:t>
                      </a:r>
                      <a:r>
                        <a:rPr lang="en-US" sz="1200" dirty="0">
                          <a:solidFill>
                            <a:schemeClr val="tx1"/>
                          </a:solidFill>
                          <a:effectLst/>
                        </a:rPr>
                        <a:t> 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Polonium-212 (299 ns)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B0A2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Part of the uranium decay series.</a:t>
                      </a:r>
                    </a:p>
                  </a:txBody>
                  <a:tcPr marL="0" marR="0" marT="9060" marB="9060">
                    <a:lnL w="9525" cap="flat" cmpd="sng" algn="ctr">
                      <a:solidFill>
                        <a:srgbClr val="B0A2F5"/>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B0A2F5"/>
                      </a:solidFill>
                      <a:prstDash val="solid"/>
                      <a:round/>
                      <a:headEnd type="none" w="med" len="med"/>
                      <a:tailEnd type="none" w="med" len="med"/>
                    </a:lnT>
                    <a:lnB w="9525" cap="flat" cmpd="sng" algn="ctr">
                      <a:solidFill>
                        <a:srgbClr val="D0A1F5"/>
                      </a:solidFill>
                      <a:prstDash val="solid"/>
                      <a:round/>
                      <a:headEnd type="none" w="med" len="med"/>
                      <a:tailEnd type="none" w="med" len="med"/>
                    </a:lnB>
                    <a:solidFill>
                      <a:schemeClr val="bg1"/>
                    </a:solidFill>
                  </a:tcPr>
                </a:tc>
                <a:extLst>
                  <a:ext uri="{0D108BD9-81ED-4DB2-BD59-A6C34878D82A}">
                    <a16:rowId xmlns:a16="http://schemas.microsoft.com/office/drawing/2014/main" val="1628872537"/>
                  </a:ext>
                </a:extLst>
              </a:tr>
              <a:tr h="248756">
                <a:tc>
                  <a:txBody>
                    <a:bodyPr/>
                    <a:lstStyle/>
                    <a:p>
                      <a:pPr rtl="0" fontAlgn="b">
                        <a:buNone/>
                      </a:pPr>
                      <a:r>
                        <a:rPr lang="en-US" sz="1200" dirty="0">
                          <a:solidFill>
                            <a:schemeClr val="tx1"/>
                          </a:solidFill>
                          <a:effectLst/>
                        </a:rPr>
                        <a:t>Seconds/</a:t>
                      </a:r>
                    </a:p>
                    <a:p>
                      <a:pPr rtl="0" fontAlgn="b">
                        <a:buNone/>
                      </a:pPr>
                      <a:r>
                        <a:rPr lang="en-US" sz="1200" dirty="0">
                          <a:solidFill>
                            <a:schemeClr val="tx1"/>
                          </a:solidFill>
                          <a:effectLst/>
                        </a:rPr>
                        <a:t>Minutes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Seconds (10</a:t>
                      </a:r>
                      <a:r>
                        <a:rPr lang="en-US" sz="1200" baseline="30000" dirty="0">
                          <a:solidFill>
                            <a:schemeClr val="tx1"/>
                          </a:solidFill>
                          <a:effectLst/>
                        </a:rPr>
                        <a:t>−2</a:t>
                      </a:r>
                      <a:r>
                        <a:rPr lang="en-US" sz="1200" dirty="0">
                          <a:solidFill>
                            <a:schemeClr val="tx1"/>
                          </a:solidFill>
                          <a:effectLst/>
                        </a:rPr>
                        <a:t> to 10</a:t>
                      </a:r>
                      <a:r>
                        <a:rPr lang="en-US" sz="1200" baseline="30000" dirty="0">
                          <a:solidFill>
                            <a:schemeClr val="tx1"/>
                          </a:solidFill>
                          <a:effectLst/>
                        </a:rPr>
                        <a:t>3</a:t>
                      </a:r>
                      <a:r>
                        <a:rPr lang="en-US" sz="1200" dirty="0">
                          <a:solidFill>
                            <a:schemeClr val="tx1"/>
                          </a:solidFill>
                          <a:effectLst/>
                        </a:rPr>
                        <a:t> 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Oxygen-15 (≈2 minutes)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D0A1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Used in Positron Emission Tomography (PET) scans.</a:t>
                      </a:r>
                    </a:p>
                  </a:txBody>
                  <a:tcPr marL="0" marR="0" marT="9060" marB="9060">
                    <a:lnL w="9525" cap="flat" cmpd="sng" algn="ctr">
                      <a:solidFill>
                        <a:srgbClr val="D0A1F5"/>
                      </a:solidFill>
                      <a:prstDash val="solid"/>
                      <a:round/>
                      <a:headEnd type="none" w="med" len="med"/>
                      <a:tailEnd type="none" w="med" len="med"/>
                    </a:lnL>
                    <a:lnR w="9525" cap="flat" cmpd="sng" algn="ctr">
                      <a:solidFill>
                        <a:srgbClr val="709EF5"/>
                      </a:solidFill>
                      <a:prstDash val="solid"/>
                      <a:round/>
                      <a:headEnd type="none" w="med" len="med"/>
                      <a:tailEnd type="none" w="med" len="med"/>
                    </a:lnR>
                    <a:lnT w="9525" cap="flat" cmpd="sng" algn="ctr">
                      <a:solidFill>
                        <a:srgbClr val="D0A1F5"/>
                      </a:solidFill>
                      <a:prstDash val="solid"/>
                      <a:round/>
                      <a:headEnd type="none" w="med" len="med"/>
                      <a:tailEnd type="none" w="med" len="med"/>
                    </a:lnT>
                    <a:lnB w="9525" cap="flat" cmpd="sng" algn="ctr">
                      <a:solidFill>
                        <a:srgbClr val="10ACF5"/>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59883255"/>
                  </a:ext>
                </a:extLst>
              </a:tr>
              <a:tr h="248756">
                <a:tc>
                  <a:txBody>
                    <a:bodyPr/>
                    <a:lstStyle/>
                    <a:p>
                      <a:pPr rtl="0" fontAlgn="b">
                        <a:buNone/>
                      </a:pPr>
                      <a:r>
                        <a:rPr lang="en-US" sz="1200" dirty="0">
                          <a:solidFill>
                            <a:schemeClr val="tx1"/>
                          </a:solidFill>
                          <a:effectLst/>
                        </a:rPr>
                        <a:t>Hours/Days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hours to days (10</a:t>
                      </a:r>
                      <a:r>
                        <a:rPr lang="en-US" sz="1200" baseline="30000" dirty="0">
                          <a:solidFill>
                            <a:schemeClr val="tx1"/>
                          </a:solidFill>
                          <a:effectLst/>
                        </a:rPr>
                        <a:t>3</a:t>
                      </a:r>
                      <a:r>
                        <a:rPr lang="en-US" sz="1200" dirty="0">
                          <a:solidFill>
                            <a:schemeClr val="tx1"/>
                          </a:solidFill>
                          <a:effectLst/>
                        </a:rPr>
                        <a:t> to 10</a:t>
                      </a:r>
                      <a:r>
                        <a:rPr lang="en-US" sz="1200" baseline="30000" dirty="0">
                          <a:solidFill>
                            <a:schemeClr val="tx1"/>
                          </a:solidFill>
                          <a:effectLst/>
                        </a:rPr>
                        <a:t>6</a:t>
                      </a:r>
                      <a:r>
                        <a:rPr lang="en-US" sz="1200" dirty="0">
                          <a:solidFill>
                            <a:schemeClr val="tx1"/>
                          </a:solidFill>
                          <a:effectLst/>
                        </a:rPr>
                        <a:t> 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Technetium-99m (≈6 hours)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10AC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Most widely used medical diagnostic isotope.</a:t>
                      </a:r>
                    </a:p>
                  </a:txBody>
                  <a:tcPr marL="0" marR="0" marT="9060" marB="9060">
                    <a:lnL w="9525" cap="flat" cmpd="sng" algn="ctr">
                      <a:solidFill>
                        <a:srgbClr val="10ACF5"/>
                      </a:solidFill>
                      <a:prstDash val="solid"/>
                      <a:round/>
                      <a:headEnd type="none" w="med" len="med"/>
                      <a:tailEnd type="none" w="med" len="med"/>
                    </a:lnL>
                    <a:lnR w="9525" cap="flat" cmpd="sng" algn="ctr">
                      <a:solidFill>
                        <a:srgbClr val="10ACF5"/>
                      </a:solidFill>
                      <a:prstDash val="solid"/>
                      <a:round/>
                      <a:headEnd type="none" w="med" len="med"/>
                      <a:tailEnd type="none" w="med" len="med"/>
                    </a:lnR>
                    <a:lnT w="9525" cap="flat" cmpd="sng" algn="ctr">
                      <a:solidFill>
                        <a:srgbClr val="10ACF5"/>
                      </a:solidFill>
                      <a:prstDash val="solid"/>
                      <a:round/>
                      <a:headEnd type="none" w="med" len="med"/>
                      <a:tailEnd type="none" w="med" len="med"/>
                    </a:lnT>
                    <a:lnB w="9525" cap="flat" cmpd="sng" algn="ctr">
                      <a:solidFill>
                        <a:srgbClr val="F0A9F5"/>
                      </a:solidFill>
                      <a:prstDash val="solid"/>
                      <a:round/>
                      <a:headEnd type="none" w="med" len="med"/>
                      <a:tailEnd type="none" w="med" len="med"/>
                    </a:lnB>
                    <a:solidFill>
                      <a:schemeClr val="bg1"/>
                    </a:solidFill>
                  </a:tcPr>
                </a:tc>
                <a:extLst>
                  <a:ext uri="{0D108BD9-81ED-4DB2-BD59-A6C34878D82A}">
                    <a16:rowId xmlns:a16="http://schemas.microsoft.com/office/drawing/2014/main" val="2409253645"/>
                  </a:ext>
                </a:extLst>
              </a:tr>
              <a:tr h="248756">
                <a:tc>
                  <a:txBody>
                    <a:bodyPr/>
                    <a:lstStyle/>
                    <a:p>
                      <a:pPr rtl="0" fontAlgn="b">
                        <a:buNone/>
                      </a:pPr>
                      <a:r>
                        <a:rPr lang="en-US" sz="1200" dirty="0">
                          <a:solidFill>
                            <a:schemeClr val="tx1"/>
                          </a:solidFill>
                          <a:effectLst/>
                        </a:rPr>
                        <a:t>Years/</a:t>
                      </a:r>
                    </a:p>
                    <a:p>
                      <a:pPr rtl="0" fontAlgn="b">
                        <a:buNone/>
                      </a:pPr>
                      <a:r>
                        <a:rPr lang="en-US" sz="1200" dirty="0">
                          <a:solidFill>
                            <a:schemeClr val="tx1"/>
                          </a:solidFill>
                          <a:effectLst/>
                        </a:rPr>
                        <a:t>Centuries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years to centuries (10</a:t>
                      </a:r>
                      <a:r>
                        <a:rPr lang="en-US" sz="1200" baseline="30000" dirty="0">
                          <a:solidFill>
                            <a:schemeClr val="tx1"/>
                          </a:solidFill>
                          <a:effectLst/>
                        </a:rPr>
                        <a:t>7</a:t>
                      </a:r>
                      <a:r>
                        <a:rPr lang="en-US" sz="1200" dirty="0">
                          <a:solidFill>
                            <a:schemeClr val="tx1"/>
                          </a:solidFill>
                          <a:effectLst/>
                        </a:rPr>
                        <a:t> to 10</a:t>
                      </a:r>
                      <a:r>
                        <a:rPr lang="en-US" sz="1200" baseline="30000" dirty="0">
                          <a:solidFill>
                            <a:schemeClr val="tx1"/>
                          </a:solidFill>
                          <a:effectLst/>
                        </a:rPr>
                        <a:t>10</a:t>
                      </a:r>
                      <a:r>
                        <a:rPr lang="en-US" sz="1200" dirty="0">
                          <a:solidFill>
                            <a:schemeClr val="tx1"/>
                          </a:solidFill>
                          <a:effectLst/>
                        </a:rPr>
                        <a:t> 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Cesium-137 (≈30 years)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F0A9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Nuclear fallout/waste.</a:t>
                      </a:r>
                    </a:p>
                  </a:txBody>
                  <a:tcPr marL="0" marR="0" marT="9060" marB="9060">
                    <a:lnL w="9525" cap="flat" cmpd="sng" algn="ctr">
                      <a:solidFill>
                        <a:srgbClr val="F0A9F5"/>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F0A9F5"/>
                      </a:solidFill>
                      <a:prstDash val="solid"/>
                      <a:round/>
                      <a:headEnd type="none" w="med" len="med"/>
                      <a:tailEnd type="none" w="med" len="med"/>
                    </a:lnT>
                    <a:lnB w="9525" cap="flat" cmpd="sng" algn="ctr">
                      <a:solidFill>
                        <a:srgbClr val="D0B2F5"/>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335107728"/>
                  </a:ext>
                </a:extLst>
              </a:tr>
              <a:tr h="149734">
                <a:tc>
                  <a:txBody>
                    <a:bodyPr/>
                    <a:lstStyle/>
                    <a:p>
                      <a:pPr rtl="0" fontAlgn="b">
                        <a:buNone/>
                      </a:pPr>
                      <a:r>
                        <a:rPr lang="en-US" sz="1200" dirty="0">
                          <a:solidFill>
                            <a:schemeClr val="tx1"/>
                          </a:solidFill>
                          <a:effectLst/>
                        </a:rPr>
                        <a:t>Geological Time</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thousands to billions of years</a:t>
                      </a:r>
                      <a:br>
                        <a:rPr lang="en-US" sz="1200" dirty="0">
                          <a:solidFill>
                            <a:schemeClr val="tx1"/>
                          </a:solidFill>
                          <a:effectLst/>
                        </a:rPr>
                      </a:br>
                      <a:r>
                        <a:rPr lang="en-US" sz="1200" dirty="0">
                          <a:solidFill>
                            <a:schemeClr val="tx1"/>
                          </a:solidFill>
                          <a:effectLst/>
                        </a:rPr>
                        <a:t>(10</a:t>
                      </a:r>
                      <a:r>
                        <a:rPr lang="en-US" sz="1200" baseline="30000" dirty="0">
                          <a:solidFill>
                            <a:schemeClr val="tx1"/>
                          </a:solidFill>
                          <a:effectLst/>
                        </a:rPr>
                        <a:t>11</a:t>
                      </a:r>
                      <a:r>
                        <a:rPr lang="en-US" sz="1200" dirty="0">
                          <a:solidFill>
                            <a:schemeClr val="tx1"/>
                          </a:solidFill>
                          <a:effectLst/>
                        </a:rPr>
                        <a:t> to 10</a:t>
                      </a:r>
                      <a:r>
                        <a:rPr lang="en-US" sz="1200" baseline="30000" dirty="0">
                          <a:solidFill>
                            <a:schemeClr val="tx1"/>
                          </a:solidFill>
                          <a:effectLst/>
                        </a:rPr>
                        <a:t>17</a:t>
                      </a:r>
                      <a:r>
                        <a:rPr lang="en-US" sz="1200" dirty="0">
                          <a:solidFill>
                            <a:schemeClr val="tx1"/>
                          </a:solidFill>
                          <a:effectLst/>
                        </a:rPr>
                        <a:t> 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Carbon-14 (≈5,730 years)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D0B2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Used for carbon dating.</a:t>
                      </a:r>
                    </a:p>
                  </a:txBody>
                  <a:tcPr marL="0" marR="0" marT="9060" marB="9060">
                    <a:lnL w="9525" cap="flat" cmpd="sng" algn="ctr">
                      <a:solidFill>
                        <a:srgbClr val="D0B2F5"/>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0B2F5"/>
                      </a:solidFill>
                      <a:prstDash val="solid"/>
                      <a:round/>
                      <a:headEnd type="none" w="med" len="med"/>
                      <a:tailEnd type="none" w="med" len="med"/>
                    </a:lnT>
                    <a:lnB w="9525" cap="flat" cmpd="sng" algn="ctr">
                      <a:solidFill>
                        <a:srgbClr val="F0B9F5"/>
                      </a:solidFill>
                      <a:prstDash val="solid"/>
                      <a:round/>
                      <a:headEnd type="none" w="med" len="med"/>
                      <a:tailEnd type="none" w="med" len="med"/>
                    </a:lnB>
                    <a:solidFill>
                      <a:schemeClr val="bg1"/>
                    </a:solidFill>
                  </a:tcPr>
                </a:tc>
                <a:extLst>
                  <a:ext uri="{0D108BD9-81ED-4DB2-BD59-A6C34878D82A}">
                    <a16:rowId xmlns:a16="http://schemas.microsoft.com/office/drawing/2014/main" val="2846427993"/>
                  </a:ext>
                </a:extLst>
              </a:tr>
              <a:tr h="271085">
                <a:tc>
                  <a:txBody>
                    <a:bodyPr/>
                    <a:lstStyle/>
                    <a:p>
                      <a:pPr rtl="0" fontAlgn="b">
                        <a:buNone/>
                      </a:pPr>
                      <a:r>
                        <a:rPr lang="en-US" sz="1200" dirty="0">
                          <a:solidFill>
                            <a:schemeClr val="tx1"/>
                          </a:solidFill>
                          <a:effectLst/>
                        </a:rPr>
                        <a:t>Primordial</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billions of years (10</a:t>
                      </a:r>
                      <a:r>
                        <a:rPr lang="en-US" sz="1200" baseline="30000" dirty="0">
                          <a:solidFill>
                            <a:schemeClr val="tx1"/>
                          </a:solidFill>
                          <a:effectLst/>
                        </a:rPr>
                        <a:t>17</a:t>
                      </a:r>
                      <a:r>
                        <a:rPr lang="en-US" sz="1200" dirty="0">
                          <a:solidFill>
                            <a:schemeClr val="tx1"/>
                          </a:solidFill>
                          <a:effectLst/>
                        </a:rPr>
                        <a:t> s +)</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Uranium-238</a:t>
                      </a:r>
                      <a:br>
                        <a:rPr lang="en-US" sz="1200" dirty="0">
                          <a:solidFill>
                            <a:schemeClr val="tx1"/>
                          </a:solidFill>
                          <a:effectLst/>
                        </a:rPr>
                      </a:br>
                      <a:r>
                        <a:rPr lang="en-US" sz="1200" dirty="0">
                          <a:solidFill>
                            <a:schemeClr val="tx1"/>
                          </a:solidFill>
                          <a:effectLst/>
                        </a:rPr>
                        <a:t>(≈4.5 billion years)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F0B9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Used for geological dating of Earth rocks.</a:t>
                      </a:r>
                    </a:p>
                  </a:txBody>
                  <a:tcPr marL="0" marR="0" marT="9060" marB="9060">
                    <a:lnL w="9525" cap="flat" cmpd="sng" algn="ctr">
                      <a:solidFill>
                        <a:srgbClr val="F0B9F5"/>
                      </a:solidFill>
                      <a:prstDash val="solid"/>
                      <a:round/>
                      <a:headEnd type="none" w="med" len="med"/>
                      <a:tailEnd type="none" w="med" len="med"/>
                    </a:lnL>
                    <a:lnR w="9525" cap="flat" cmpd="sng" algn="ctr">
                      <a:solidFill>
                        <a:srgbClr val="D0BCF5"/>
                      </a:solidFill>
                      <a:prstDash val="solid"/>
                      <a:round/>
                      <a:headEnd type="none" w="med" len="med"/>
                      <a:tailEnd type="none" w="med" len="med"/>
                    </a:lnR>
                    <a:lnT w="9525" cap="flat" cmpd="sng" algn="ctr">
                      <a:solidFill>
                        <a:srgbClr val="F0B9F5"/>
                      </a:solidFill>
                      <a:prstDash val="solid"/>
                      <a:round/>
                      <a:headEnd type="none" w="med" len="med"/>
                      <a:tailEnd type="none" w="med" len="med"/>
                    </a:lnT>
                    <a:lnB w="9525" cap="flat" cmpd="sng" algn="ctr">
                      <a:solidFill>
                        <a:srgbClr val="F0B9F5"/>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67932342"/>
                  </a:ext>
                </a:extLst>
              </a:tr>
            </a:tbl>
          </a:graphicData>
        </a:graphic>
      </p:graphicFrame>
    </p:spTree>
    <p:extLst>
      <p:ext uri="{BB962C8B-B14F-4D97-AF65-F5344CB8AC3E}">
        <p14:creationId xmlns:p14="http://schemas.microsoft.com/office/powerpoint/2010/main" val="148158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35322-E734-4B4E-124D-A3EE82D82A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64E310-9388-F3FB-4097-65EE5F64F533}"/>
              </a:ext>
            </a:extLst>
          </p:cNvPr>
          <p:cNvSpPr>
            <a:spLocks noGrp="1"/>
          </p:cNvSpPr>
          <p:nvPr>
            <p:ph type="title"/>
          </p:nvPr>
        </p:nvSpPr>
        <p:spPr>
          <a:xfrm>
            <a:off x="361244" y="235736"/>
            <a:ext cx="8421512" cy="707886"/>
          </a:xfrm>
        </p:spPr>
        <p:txBody>
          <a:bodyPr/>
          <a:lstStyle/>
          <a:p>
            <a:r>
              <a:rPr lang="en-US" sz="4000" dirty="0"/>
              <a:t>Half-Life</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C7946F9-1BB2-B8FD-D9AF-F5BFB97099F0}"/>
                  </a:ext>
                </a:extLst>
              </p:cNvPr>
              <p:cNvSpPr>
                <a:spLocks noGrp="1"/>
              </p:cNvSpPr>
              <p:nvPr>
                <p:ph idx="1"/>
              </p:nvPr>
            </p:nvSpPr>
            <p:spPr>
              <a:xfrm>
                <a:off x="372533" y="1013960"/>
                <a:ext cx="8387645" cy="5533595"/>
              </a:xfrm>
            </p:spPr>
            <p:txBody>
              <a:bodyPr/>
              <a:lstStyle/>
              <a:p>
                <a:r>
                  <a:rPr lang="en-US" sz="2000" dirty="0"/>
                  <a:t>Cobalt-60 has a half-life of 5.27 y</a:t>
                </a:r>
              </a:p>
              <a:p>
                <a:r>
                  <a:rPr lang="en-US" sz="2000" dirty="0"/>
                  <a:t>If at time </a:t>
                </a:r>
                <a:r>
                  <a:rPr lang="en-US" sz="2000" i="1" dirty="0"/>
                  <a:t>t</a:t>
                </a:r>
                <a:r>
                  <a:rPr lang="en-US" sz="2000" dirty="0"/>
                  <a:t> = 0, there is 10 g cobalt-60, at time </a:t>
                </a:r>
                <a:r>
                  <a:rPr lang="en-US" sz="2000" i="1" dirty="0"/>
                  <a:t>t</a:t>
                </a:r>
                <a:r>
                  <a:rPr lang="en-US" sz="2000" dirty="0"/>
                  <a:t> = 5.27 y, there will be 5 g. At time </a:t>
                </a:r>
                <a:r>
                  <a:rPr lang="en-US" sz="2000" i="1" dirty="0"/>
                  <a:t>t</a:t>
                </a:r>
                <a:r>
                  <a:rPr lang="en-US" sz="2000" dirty="0"/>
                  <a:t> = 10.54 y, there will be 2.5 g</a:t>
                </a:r>
              </a:p>
              <a:p>
                <a:r>
                  <a:rPr lang="en-US" sz="2000" dirty="0"/>
                  <a:t>At </a:t>
                </a:r>
                <a:r>
                  <a:rPr lang="en-US" sz="2000" i="1" dirty="0"/>
                  <a:t>t</a:t>
                </a:r>
                <a:r>
                  <a:rPr lang="en-US" sz="2000" dirty="0"/>
                  <a:t> = 15.81 y, now 1.25 g, and at  </a:t>
                </a:r>
                <a:r>
                  <a:rPr lang="en-US" sz="2000" i="1" dirty="0"/>
                  <a:t>t</a:t>
                </a:r>
                <a:r>
                  <a:rPr lang="en-US" sz="2000" dirty="0"/>
                  <a:t> = 21.08 y, which is</a:t>
                </a:r>
                <a:br>
                  <a:rPr lang="en-US" sz="2000" dirty="0"/>
                </a:br>
                <a:r>
                  <a:rPr lang="en-US" sz="2000" dirty="0"/>
                  <a:t>5 half-lives, the amount</a:t>
                </a:r>
                <a:br>
                  <a:rPr lang="en-US" sz="2000" dirty="0"/>
                </a:br>
                <a:r>
                  <a:rPr lang="en-US" sz="2000" dirty="0"/>
                  <a:t>remaining is now 0.625 g</a:t>
                </a:r>
              </a:p>
              <a:p>
                <a:pPr/>
                <a:r>
                  <a:rPr lang="en-US" sz="2000" dirty="0"/>
                  <a:t>It follows a curve:</a:t>
                </a:r>
                <a:br>
                  <a:rPr lang="en-US" sz="2000" dirty="0"/>
                </a:br>
                <a14:m>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oMath>
                </a14:m>
                <a:endParaRPr lang="en-US" dirty="0"/>
              </a:p>
              <a:p>
                <a:endParaRPr lang="en-US" dirty="0"/>
              </a:p>
            </p:txBody>
          </p:sp>
        </mc:Choice>
        <mc:Fallback>
          <p:sp>
            <p:nvSpPr>
              <p:cNvPr id="5" name="Content Placeholder 4">
                <a:extLst>
                  <a:ext uri="{FF2B5EF4-FFF2-40B4-BE49-F238E27FC236}">
                    <a16:creationId xmlns:a16="http://schemas.microsoft.com/office/drawing/2014/main" id="{EC7946F9-1BB2-B8FD-D9AF-F5BFB97099F0}"/>
                  </a:ext>
                </a:extLst>
              </p:cNvPr>
              <p:cNvSpPr>
                <a:spLocks noGrp="1" noRot="1" noChangeAspect="1" noMove="1" noResize="1" noEditPoints="1" noAdjustHandles="1" noChangeArrowheads="1" noChangeShapeType="1" noTextEdit="1"/>
              </p:cNvSpPr>
              <p:nvPr>
                <p:ph idx="1"/>
              </p:nvPr>
            </p:nvSpPr>
            <p:spPr>
              <a:xfrm>
                <a:off x="372533" y="1013960"/>
                <a:ext cx="8387645" cy="5533595"/>
              </a:xfrm>
              <a:blipFill>
                <a:blip r:embed="rId2"/>
                <a:stretch>
                  <a:fillRect l="-799" t="-66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1BFBC25-AB17-EA6E-4CB4-1DC5E13CBC18}"/>
              </a:ext>
            </a:extLst>
          </p:cNvPr>
          <p:cNvPicPr>
            <a:picLocks noChangeAspect="1"/>
          </p:cNvPicPr>
          <p:nvPr/>
        </p:nvPicPr>
        <p:blipFill>
          <a:blip r:embed="rId3"/>
          <a:stretch>
            <a:fillRect/>
          </a:stretch>
        </p:blipFill>
        <p:spPr>
          <a:xfrm>
            <a:off x="4079631" y="2594590"/>
            <a:ext cx="4813628" cy="3587840"/>
          </a:xfrm>
          <a:prstGeom prst="rect">
            <a:avLst/>
          </a:prstGeom>
        </p:spPr>
      </p:pic>
      <p:sp>
        <p:nvSpPr>
          <p:cNvPr id="7" name="Slide Number Placeholder 6">
            <a:extLst>
              <a:ext uri="{FF2B5EF4-FFF2-40B4-BE49-F238E27FC236}">
                <a16:creationId xmlns:a16="http://schemas.microsoft.com/office/drawing/2014/main" id="{A7C4E6E5-35A2-9373-AFCB-0030AE03C7AA}"/>
              </a:ext>
            </a:extLst>
          </p:cNvPr>
          <p:cNvSpPr>
            <a:spLocks noGrp="1"/>
          </p:cNvSpPr>
          <p:nvPr>
            <p:ph type="sldNum" sz="quarter" idx="10"/>
          </p:nvPr>
        </p:nvSpPr>
        <p:spPr/>
        <p:txBody>
          <a:bodyPr/>
          <a:lstStyle/>
          <a:p>
            <a:fld id="{C5DB56EC-E142-4263-99D2-5B737B5C9F29}" type="slidenum">
              <a:rPr lang="en-US" smtClean="0"/>
              <a:pPr/>
              <a:t>14</a:t>
            </a:fld>
            <a:endParaRPr lang="en-US" b="1" dirty="0"/>
          </a:p>
        </p:txBody>
      </p:sp>
      <p:pic>
        <p:nvPicPr>
          <p:cNvPr id="3" name="Picture 2">
            <a:extLst>
              <a:ext uri="{FF2B5EF4-FFF2-40B4-BE49-F238E27FC236}">
                <a16:creationId xmlns:a16="http://schemas.microsoft.com/office/drawing/2014/main" id="{AB508E28-3387-4677-6FC9-7B78496966AE}"/>
              </a:ext>
            </a:extLst>
          </p:cNvPr>
          <p:cNvPicPr>
            <a:picLocks noChangeAspect="1"/>
          </p:cNvPicPr>
          <p:nvPr/>
        </p:nvPicPr>
        <p:blipFill>
          <a:blip r:embed="rId4"/>
          <a:stretch>
            <a:fillRect/>
          </a:stretch>
        </p:blipFill>
        <p:spPr>
          <a:xfrm>
            <a:off x="564140" y="3883363"/>
            <a:ext cx="2694437" cy="2846754"/>
          </a:xfrm>
          <a:prstGeom prst="rect">
            <a:avLst/>
          </a:prstGeom>
        </p:spPr>
      </p:pic>
    </p:spTree>
    <p:extLst>
      <p:ext uri="{BB962C8B-B14F-4D97-AF65-F5344CB8AC3E}">
        <p14:creationId xmlns:p14="http://schemas.microsoft.com/office/powerpoint/2010/main" val="70155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45C6F-9F11-B9E4-1291-8B4D633A9D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D51B54-A7AA-4A23-F60D-EB2B9B71B77D}"/>
              </a:ext>
            </a:extLst>
          </p:cNvPr>
          <p:cNvSpPr>
            <a:spLocks noGrp="1"/>
          </p:cNvSpPr>
          <p:nvPr>
            <p:ph type="title"/>
          </p:nvPr>
        </p:nvSpPr>
        <p:spPr>
          <a:xfrm>
            <a:off x="361244" y="139065"/>
            <a:ext cx="8421512" cy="707886"/>
          </a:xfrm>
        </p:spPr>
        <p:txBody>
          <a:bodyPr/>
          <a:lstStyle/>
          <a:p>
            <a:r>
              <a:rPr lang="en-US" sz="4000" dirty="0"/>
              <a:t>Half-Life</a:t>
            </a:r>
          </a:p>
        </p:txBody>
      </p:sp>
      <p:sp>
        <p:nvSpPr>
          <p:cNvPr id="7" name="Slide Number Placeholder 6">
            <a:extLst>
              <a:ext uri="{FF2B5EF4-FFF2-40B4-BE49-F238E27FC236}">
                <a16:creationId xmlns:a16="http://schemas.microsoft.com/office/drawing/2014/main" id="{0C800A81-2025-B021-0973-7019FC6E180A}"/>
              </a:ext>
            </a:extLst>
          </p:cNvPr>
          <p:cNvSpPr>
            <a:spLocks noGrp="1"/>
          </p:cNvSpPr>
          <p:nvPr>
            <p:ph type="sldNum" sz="quarter" idx="10"/>
          </p:nvPr>
        </p:nvSpPr>
        <p:spPr/>
        <p:txBody>
          <a:bodyPr/>
          <a:lstStyle/>
          <a:p>
            <a:fld id="{C5DB56EC-E142-4263-99D2-5B737B5C9F29}" type="slidenum">
              <a:rPr lang="en-US" smtClean="0"/>
              <a:pPr/>
              <a:t>15</a:t>
            </a:fld>
            <a:endParaRPr lang="en-US" b="1" dirty="0"/>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A775748E-C284-C933-D28D-1DE65BD33F9C}"/>
                  </a:ext>
                </a:extLst>
              </p:cNvPr>
              <p:cNvSpPr>
                <a:spLocks noGrp="1"/>
              </p:cNvSpPr>
              <p:nvPr>
                <p:ph idx="1"/>
              </p:nvPr>
            </p:nvSpPr>
            <p:spPr>
              <a:xfrm>
                <a:off x="372533" y="943622"/>
                <a:ext cx="8387645" cy="5603933"/>
              </a:xfrm>
            </p:spPr>
            <p:txBody>
              <a:bodyPr/>
              <a:lstStyle/>
              <a:p>
                <a:r>
                  <a:rPr lang="en-US" sz="2000" dirty="0"/>
                  <a:t>The math involving first-order (only one reactant) process that is radioactive decay is so important it must be understood graphically</a:t>
                </a:r>
              </a:p>
              <a:p>
                <a:endParaRPr lang="en-US" dirty="0"/>
              </a:p>
              <a:p>
                <a:endParaRPr lang="en-US" dirty="0"/>
              </a:p>
              <a:p>
                <a:endParaRPr lang="en-US" dirty="0"/>
              </a:p>
              <a:p>
                <a:endParaRPr lang="en-US" dirty="0"/>
              </a:p>
              <a:p>
                <a:endParaRPr lang="en-US" dirty="0"/>
              </a:p>
              <a:p>
                <a:endParaRPr lang="en-US" dirty="0"/>
              </a:p>
              <a:p>
                <a:endParaRPr lang="en-US" sz="2000" dirty="0"/>
              </a:p>
              <a:p>
                <a:r>
                  <a:rPr lang="en-US" sz="2000" dirty="0"/>
                  <a:t>Flourine-20 has </a:t>
                </a:r>
                <a:r>
                  <a:rPr lang="en-US" sz="2000" i="1" dirty="0"/>
                  <a:t>t</a:t>
                </a:r>
                <a:r>
                  <a:rPr lang="en-US" sz="2000" baseline="-25000" dirty="0"/>
                  <a:t>1/2 </a:t>
                </a:r>
                <a:r>
                  <a:rPr lang="en-US" sz="2000" dirty="0"/>
                  <a:t>=11.0 s. If initial sample is 5.00 g of fluorine-20, how much is left after 44.0 s?</a:t>
                </a:r>
              </a:p>
              <a:p>
                <a14:m>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=5.00 </m:t>
                    </m:r>
                    <m:r>
                      <m:rPr>
                        <m:sty m:val="p"/>
                      </m:rPr>
                      <a:rPr lang="en-US" sz="2000" b="0" i="0" smtClean="0">
                        <a:latin typeface="Cambria Math" panose="02040503050406030204" pitchFamily="18" charset="0"/>
                      </a:rPr>
                      <m:t>g</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4</m:t>
                        </m:r>
                      </m:sup>
                    </m:sSup>
                    <m:r>
                      <a:rPr lang="en-US" sz="2000" i="1">
                        <a:latin typeface="Cambria Math" panose="02040503050406030204" pitchFamily="18" charset="0"/>
                      </a:rPr>
                      <m:t>=5.00</m:t>
                    </m:r>
                    <m:r>
                      <a:rPr lang="en-US" sz="2000" b="0" i="1" smtClean="0">
                        <a:latin typeface="Cambria Math" panose="02040503050406030204" pitchFamily="18" charset="0"/>
                      </a:rPr>
                      <m:t> </m:t>
                    </m:r>
                    <m:r>
                      <m:rPr>
                        <m:sty m:val="p"/>
                      </m:rPr>
                      <a:rPr lang="en-US" sz="2000" b="0" i="0" smtClean="0">
                        <a:latin typeface="Cambria Math" panose="02040503050406030204" pitchFamily="18" charset="0"/>
                      </a:rPr>
                      <m:t>g</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d>
                      <m:dPr>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16</m:t>
                            </m:r>
                          </m:den>
                        </m:f>
                      </m:e>
                    </m:d>
                    <m:r>
                      <a:rPr lang="en-US" sz="2000" b="0" i="1" smtClean="0">
                        <a:latin typeface="Cambria Math" panose="02040503050406030204" pitchFamily="18" charset="0"/>
                        <a:ea typeface="Cambria Math" panose="02040503050406030204" pitchFamily="18" charset="0"/>
                      </a:rPr>
                      <m:t>=0.313 </m:t>
                    </m:r>
                    <m:r>
                      <m:rPr>
                        <m:sty m:val="p"/>
                      </m:rPr>
                      <a:rPr lang="en-US" sz="2000" b="0" i="0" smtClean="0">
                        <a:latin typeface="Cambria Math" panose="02040503050406030204" pitchFamily="18" charset="0"/>
                        <a:ea typeface="Cambria Math" panose="02040503050406030204" pitchFamily="18" charset="0"/>
                      </a:rPr>
                      <m:t>g</m:t>
                    </m:r>
                  </m:oMath>
                </a14:m>
                <a:endParaRPr lang="en-US" sz="2000" dirty="0"/>
              </a:p>
              <a:p>
                <a:endParaRPr lang="en-US" sz="2000" dirty="0"/>
              </a:p>
            </p:txBody>
          </p:sp>
        </mc:Choice>
        <mc:Fallback>
          <p:sp>
            <p:nvSpPr>
              <p:cNvPr id="11" name="Content Placeholder 10">
                <a:extLst>
                  <a:ext uri="{FF2B5EF4-FFF2-40B4-BE49-F238E27FC236}">
                    <a16:creationId xmlns:a16="http://schemas.microsoft.com/office/drawing/2014/main" id="{A775748E-C284-C933-D28D-1DE65BD33F9C}"/>
                  </a:ext>
                </a:extLst>
              </p:cNvPr>
              <p:cNvSpPr>
                <a:spLocks noGrp="1" noRot="1" noChangeAspect="1" noMove="1" noResize="1" noEditPoints="1" noAdjustHandles="1" noChangeArrowheads="1" noChangeShapeType="1" noTextEdit="1"/>
              </p:cNvSpPr>
              <p:nvPr>
                <p:ph idx="1"/>
              </p:nvPr>
            </p:nvSpPr>
            <p:spPr>
              <a:xfrm>
                <a:off x="372533" y="943622"/>
                <a:ext cx="8387645" cy="5603933"/>
              </a:xfrm>
              <a:blipFill>
                <a:blip r:embed="rId2"/>
                <a:stretch>
                  <a:fillRect l="-799" t="-762"/>
                </a:stretch>
              </a:blipFill>
            </p:spPr>
            <p:txBody>
              <a:bodyPr/>
              <a:lstStyle/>
              <a:p>
                <a:r>
                  <a:rPr lang="en-US">
                    <a:noFill/>
                  </a:rPr>
                  <a:t> </a:t>
                </a:r>
              </a:p>
            </p:txBody>
          </p:sp>
        </mc:Fallback>
      </mc:AlternateContent>
      <p:pic>
        <p:nvPicPr>
          <p:cNvPr id="12" name="Content Placeholder 2" descr="A graph with a blue line and red dots">
            <a:extLst>
              <a:ext uri="{FF2B5EF4-FFF2-40B4-BE49-F238E27FC236}">
                <a16:creationId xmlns:a16="http://schemas.microsoft.com/office/drawing/2014/main" id="{623A7176-180D-1EAE-42A4-E39502AF3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96873" y="1946730"/>
            <a:ext cx="4369482" cy="2730926"/>
          </a:xfrm>
          <a:prstGeom prst="rect">
            <a:avLst/>
          </a:prstGeom>
          <a:noFill/>
          <a:ln w="9525">
            <a:noFill/>
            <a:miter lim="800000"/>
            <a:headEnd/>
            <a:tailEnd/>
          </a:ln>
          <a:effectLst/>
        </p:spPr>
      </p:pic>
      <p:pic>
        <p:nvPicPr>
          <p:cNvPr id="13" name="Picture 12" descr="A graph with a green line and red dots">
            <a:extLst>
              <a:ext uri="{FF2B5EF4-FFF2-40B4-BE49-F238E27FC236}">
                <a16:creationId xmlns:a16="http://schemas.microsoft.com/office/drawing/2014/main" id="{09742966-0BF8-98B4-B884-583DC30F4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645" y="1946730"/>
            <a:ext cx="4369482" cy="2730926"/>
          </a:xfrm>
          <a:prstGeom prst="rect">
            <a:avLst/>
          </a:prstGeom>
        </p:spPr>
      </p:pic>
    </p:spTree>
    <p:extLst>
      <p:ext uri="{BB962C8B-B14F-4D97-AF65-F5344CB8AC3E}">
        <p14:creationId xmlns:p14="http://schemas.microsoft.com/office/powerpoint/2010/main" val="73525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AC9A2-B026-BC10-E50B-422B27BC11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368777-CA0B-D52F-ED12-0690C3D182AD}"/>
              </a:ext>
            </a:extLst>
          </p:cNvPr>
          <p:cNvSpPr>
            <a:spLocks noGrp="1"/>
          </p:cNvSpPr>
          <p:nvPr>
            <p:ph type="title"/>
          </p:nvPr>
        </p:nvSpPr>
        <p:spPr>
          <a:xfrm>
            <a:off x="361244" y="288954"/>
            <a:ext cx="8421512" cy="707886"/>
          </a:xfrm>
        </p:spPr>
        <p:txBody>
          <a:bodyPr/>
          <a:lstStyle/>
          <a:p>
            <a:r>
              <a:rPr lang="en-US" sz="4000" dirty="0"/>
              <a:t>Detecting Radioactivity</a:t>
            </a:r>
          </a:p>
        </p:txBody>
      </p:sp>
      <p:sp>
        <p:nvSpPr>
          <p:cNvPr id="5" name="Content Placeholder 4">
            <a:extLst>
              <a:ext uri="{FF2B5EF4-FFF2-40B4-BE49-F238E27FC236}">
                <a16:creationId xmlns:a16="http://schemas.microsoft.com/office/drawing/2014/main" id="{D6AB1A48-9686-C450-A70A-A57ABEA94EDC}"/>
              </a:ext>
            </a:extLst>
          </p:cNvPr>
          <p:cNvSpPr>
            <a:spLocks noGrp="1"/>
          </p:cNvSpPr>
          <p:nvPr>
            <p:ph idx="1"/>
          </p:nvPr>
        </p:nvSpPr>
        <p:spPr>
          <a:xfrm>
            <a:off x="372533" y="1078524"/>
            <a:ext cx="8387645" cy="5469032"/>
          </a:xfrm>
        </p:spPr>
        <p:txBody>
          <a:bodyPr/>
          <a:lstStyle/>
          <a:p>
            <a:r>
              <a:rPr lang="en-US" dirty="0"/>
              <a:t>Because alpha, beta, and gamma radiation is ionizing, instruments like a Geiger-Muller tube can be constructed to detect ionizations of gases in the instrument as electric currents created to register counts and to hear the count as an audible “click”</a:t>
            </a:r>
          </a:p>
          <a:p>
            <a:r>
              <a:rPr lang="en-US" dirty="0"/>
              <a:t>These counts occur</a:t>
            </a:r>
            <a:br>
              <a:rPr lang="en-US" dirty="0"/>
            </a:br>
            <a:r>
              <a:rPr lang="en-US" dirty="0"/>
              <a:t>without any identifiable</a:t>
            </a:r>
            <a:br>
              <a:rPr lang="en-US" dirty="0"/>
            </a:br>
            <a:r>
              <a:rPr lang="en-US" dirty="0"/>
              <a:t>source of radiation. This</a:t>
            </a:r>
            <a:br>
              <a:rPr lang="en-US" dirty="0"/>
            </a:br>
            <a:r>
              <a:rPr lang="en-US" dirty="0"/>
              <a:t>is called background</a:t>
            </a:r>
            <a:br>
              <a:rPr lang="en-US" dirty="0"/>
            </a:br>
            <a:r>
              <a:rPr lang="en-US" dirty="0"/>
              <a:t>radiation</a:t>
            </a:r>
          </a:p>
        </p:txBody>
      </p:sp>
      <p:pic>
        <p:nvPicPr>
          <p:cNvPr id="6" name="Picture 5">
            <a:extLst>
              <a:ext uri="{FF2B5EF4-FFF2-40B4-BE49-F238E27FC236}">
                <a16:creationId xmlns:a16="http://schemas.microsoft.com/office/drawing/2014/main" id="{0F125B04-7EDC-AB0C-E809-F6F0EA52D906}"/>
              </a:ext>
            </a:extLst>
          </p:cNvPr>
          <p:cNvPicPr>
            <a:picLocks noChangeAspect="1"/>
          </p:cNvPicPr>
          <p:nvPr/>
        </p:nvPicPr>
        <p:blipFill>
          <a:blip r:embed="rId2"/>
          <a:stretch>
            <a:fillRect/>
          </a:stretch>
        </p:blipFill>
        <p:spPr>
          <a:xfrm>
            <a:off x="4508168" y="3083628"/>
            <a:ext cx="4252010" cy="3281364"/>
          </a:xfrm>
          <a:prstGeom prst="rect">
            <a:avLst/>
          </a:prstGeom>
        </p:spPr>
      </p:pic>
      <p:sp>
        <p:nvSpPr>
          <p:cNvPr id="7" name="Slide Number Placeholder 6">
            <a:extLst>
              <a:ext uri="{FF2B5EF4-FFF2-40B4-BE49-F238E27FC236}">
                <a16:creationId xmlns:a16="http://schemas.microsoft.com/office/drawing/2014/main" id="{7C4DA86A-BC05-5D51-2A33-35D336EE61AE}"/>
              </a:ext>
            </a:extLst>
          </p:cNvPr>
          <p:cNvSpPr>
            <a:spLocks noGrp="1"/>
          </p:cNvSpPr>
          <p:nvPr>
            <p:ph type="sldNum" sz="quarter" idx="10"/>
          </p:nvPr>
        </p:nvSpPr>
        <p:spPr/>
        <p:txBody>
          <a:bodyPr/>
          <a:lstStyle/>
          <a:p>
            <a:fld id="{C5DB56EC-E142-4263-99D2-5B737B5C9F29}" type="slidenum">
              <a:rPr lang="en-US" smtClean="0"/>
              <a:pPr/>
              <a:t>16</a:t>
            </a:fld>
            <a:endParaRPr lang="en-US" b="1" dirty="0"/>
          </a:p>
        </p:txBody>
      </p:sp>
    </p:spTree>
    <p:extLst>
      <p:ext uri="{BB962C8B-B14F-4D97-AF65-F5344CB8AC3E}">
        <p14:creationId xmlns:p14="http://schemas.microsoft.com/office/powerpoint/2010/main" val="2964237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B632A-3F4B-D917-3EA2-42587DB24EF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90B036-9F23-B26D-85CF-A121E42F613F}"/>
              </a:ext>
            </a:extLst>
          </p:cNvPr>
          <p:cNvSpPr>
            <a:spLocks noGrp="1"/>
          </p:cNvSpPr>
          <p:nvPr>
            <p:ph type="title"/>
          </p:nvPr>
        </p:nvSpPr>
        <p:spPr>
          <a:xfrm>
            <a:off x="361244" y="288954"/>
            <a:ext cx="8421512" cy="707886"/>
          </a:xfrm>
        </p:spPr>
        <p:txBody>
          <a:bodyPr/>
          <a:lstStyle/>
          <a:p>
            <a:r>
              <a:rPr lang="en-US" sz="4000" dirty="0"/>
              <a:t>Radiometric Dating</a:t>
            </a:r>
          </a:p>
        </p:txBody>
      </p:sp>
      <p:sp>
        <p:nvSpPr>
          <p:cNvPr id="5" name="Content Placeholder 4">
            <a:extLst>
              <a:ext uri="{FF2B5EF4-FFF2-40B4-BE49-F238E27FC236}">
                <a16:creationId xmlns:a16="http://schemas.microsoft.com/office/drawing/2014/main" id="{E468376C-E1BE-1A4F-A69E-73A718F36474}"/>
              </a:ext>
            </a:extLst>
          </p:cNvPr>
          <p:cNvSpPr>
            <a:spLocks noGrp="1"/>
          </p:cNvSpPr>
          <p:nvPr>
            <p:ph idx="1"/>
          </p:nvPr>
        </p:nvSpPr>
        <p:spPr>
          <a:xfrm>
            <a:off x="372533" y="1078524"/>
            <a:ext cx="8387645" cy="5469032"/>
          </a:xfrm>
        </p:spPr>
        <p:txBody>
          <a:bodyPr/>
          <a:lstStyle/>
          <a:p>
            <a:r>
              <a:rPr lang="en-US" sz="2200" dirty="0"/>
              <a:t>Radioisotopes can be used date object origin</a:t>
            </a:r>
          </a:p>
          <a:p>
            <a:r>
              <a:rPr lang="en-US" sz="2200" dirty="0"/>
              <a:t>Carbon-14 in particular can be used to date things that were living organisms (radiocarbon or carbon-14 dating)</a:t>
            </a:r>
          </a:p>
          <a:p>
            <a:r>
              <a:rPr lang="en-US" sz="2200" dirty="0"/>
              <a:t>Carbon-14:carbon-12</a:t>
            </a:r>
            <a:br>
              <a:rPr lang="en-US" sz="2200" dirty="0"/>
            </a:br>
            <a:r>
              <a:rPr lang="en-US" sz="2200" dirty="0"/>
              <a:t>ratio can be used to</a:t>
            </a:r>
            <a:br>
              <a:rPr lang="en-US" sz="2200" dirty="0"/>
            </a:br>
            <a:r>
              <a:rPr lang="en-US" sz="2200" dirty="0"/>
              <a:t>determine how long ago</a:t>
            </a:r>
            <a:br>
              <a:rPr lang="en-US" sz="2200" dirty="0"/>
            </a:br>
            <a:r>
              <a:rPr lang="en-US" sz="2200" dirty="0"/>
              <a:t>an organism lived. Ratio</a:t>
            </a:r>
            <a:br>
              <a:rPr lang="en-US" sz="2200" dirty="0"/>
            </a:br>
            <a:r>
              <a:rPr lang="en-US" sz="2200" dirty="0"/>
              <a:t>is constant while organism</a:t>
            </a:r>
            <a:br>
              <a:rPr lang="en-US" sz="2200" dirty="0"/>
            </a:br>
            <a:r>
              <a:rPr lang="en-US" sz="2200" dirty="0"/>
              <a:t>is alive, but decreases</a:t>
            </a:r>
            <a:br>
              <a:rPr lang="en-US" sz="2200" dirty="0"/>
            </a:br>
            <a:r>
              <a:rPr lang="en-US" sz="2200" dirty="0"/>
              <a:t>after death</a:t>
            </a:r>
            <a:br>
              <a:rPr lang="en-US" sz="2200" dirty="0"/>
            </a:br>
            <a:endParaRPr lang="en-US" sz="2200" dirty="0"/>
          </a:p>
          <a:p>
            <a:endParaRPr lang="en-US" dirty="0"/>
          </a:p>
        </p:txBody>
      </p:sp>
      <p:sp>
        <p:nvSpPr>
          <p:cNvPr id="7" name="Slide Number Placeholder 6">
            <a:extLst>
              <a:ext uri="{FF2B5EF4-FFF2-40B4-BE49-F238E27FC236}">
                <a16:creationId xmlns:a16="http://schemas.microsoft.com/office/drawing/2014/main" id="{6CA51C36-5F04-8DF0-DB93-95165E429579}"/>
              </a:ext>
            </a:extLst>
          </p:cNvPr>
          <p:cNvSpPr>
            <a:spLocks noGrp="1"/>
          </p:cNvSpPr>
          <p:nvPr>
            <p:ph type="sldNum" sz="quarter" idx="10"/>
          </p:nvPr>
        </p:nvSpPr>
        <p:spPr/>
        <p:txBody>
          <a:bodyPr/>
          <a:lstStyle/>
          <a:p>
            <a:fld id="{C5DB56EC-E142-4263-99D2-5B737B5C9F29}" type="slidenum">
              <a:rPr lang="en-US" smtClean="0"/>
              <a:pPr/>
              <a:t>17</a:t>
            </a:fld>
            <a:endParaRPr lang="en-US" b="1" dirty="0"/>
          </a:p>
        </p:txBody>
      </p:sp>
      <p:pic>
        <p:nvPicPr>
          <p:cNvPr id="3" name="Picture 2">
            <a:extLst>
              <a:ext uri="{FF2B5EF4-FFF2-40B4-BE49-F238E27FC236}">
                <a16:creationId xmlns:a16="http://schemas.microsoft.com/office/drawing/2014/main" id="{805BCECE-D2A5-C09F-48BA-E78DC3A644F4}"/>
              </a:ext>
            </a:extLst>
          </p:cNvPr>
          <p:cNvPicPr>
            <a:picLocks noChangeAspect="1"/>
          </p:cNvPicPr>
          <p:nvPr/>
        </p:nvPicPr>
        <p:blipFill>
          <a:blip r:embed="rId2"/>
          <a:stretch>
            <a:fillRect/>
          </a:stretch>
        </p:blipFill>
        <p:spPr>
          <a:xfrm>
            <a:off x="4442980" y="2641600"/>
            <a:ext cx="4450278" cy="3783717"/>
          </a:xfrm>
          <a:prstGeom prst="rect">
            <a:avLst/>
          </a:prstGeom>
        </p:spPr>
      </p:pic>
    </p:spTree>
    <p:extLst>
      <p:ext uri="{BB962C8B-B14F-4D97-AF65-F5344CB8AC3E}">
        <p14:creationId xmlns:p14="http://schemas.microsoft.com/office/powerpoint/2010/main" val="63229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E6A50-711B-6979-CA1B-40A0757DEC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2B3980-6819-6D1A-228D-CD920E17BA6D}"/>
              </a:ext>
            </a:extLst>
          </p:cNvPr>
          <p:cNvSpPr>
            <a:spLocks noGrp="1"/>
          </p:cNvSpPr>
          <p:nvPr>
            <p:ph type="title"/>
          </p:nvPr>
        </p:nvSpPr>
        <p:spPr>
          <a:xfrm>
            <a:off x="361244" y="233337"/>
            <a:ext cx="8421512" cy="830997"/>
          </a:xfrm>
        </p:spPr>
        <p:txBody>
          <a:bodyPr/>
          <a:lstStyle/>
          <a:p>
            <a:r>
              <a:rPr lang="en-US" dirty="0"/>
              <a:t>Atomic Fission &amp; Fusion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04D4A36-5059-BE18-4F03-B851FCF226CB}"/>
                  </a:ext>
                </a:extLst>
              </p:cNvPr>
              <p:cNvSpPr>
                <a:spLocks noGrp="1"/>
              </p:cNvSpPr>
              <p:nvPr>
                <p:ph idx="1"/>
              </p:nvPr>
            </p:nvSpPr>
            <p:spPr>
              <a:xfrm>
                <a:off x="361245" y="1211190"/>
                <a:ext cx="8404578" cy="5336364"/>
              </a:xfrm>
            </p:spPr>
            <p:txBody>
              <a:bodyPr/>
              <a:lstStyle/>
              <a:p>
                <a:r>
                  <a:rPr lang="en-US" sz="2200" dirty="0"/>
                  <a:t>Fission reactions are when</a:t>
                </a:r>
                <a:br>
                  <a:rPr lang="en-US" sz="2200" dirty="0"/>
                </a:br>
                <a:r>
                  <a:rPr lang="en-US" sz="2200" dirty="0"/>
                  <a:t>nuclei break up into two or</a:t>
                </a:r>
                <a:br>
                  <a:rPr lang="en-US" sz="2200" dirty="0"/>
                </a:br>
                <a:r>
                  <a:rPr lang="en-US" sz="2200" dirty="0"/>
                  <a:t>more smaller nuclei</a:t>
                </a:r>
              </a:p>
              <a:p>
                <a:pPr lvl="1"/>
                <a:r>
                  <a:rPr lang="en-US" dirty="0"/>
                  <a:t>In the fission reactor:</a:t>
                </a:r>
              </a:p>
              <a:p>
                <a:pPr marL="231775" lvl="1" indent="0">
                  <a:buNone/>
                </a:pPr>
                <a14:m>
                  <m:oMathPara xmlns:m="http://schemas.openxmlformats.org/officeDocument/2006/math">
                    <m:oMathParaPr>
                      <m:jc m:val="left"/>
                    </m:oMathParaPr>
                    <m:oMath xmlns:m="http://schemas.openxmlformats.org/officeDocument/2006/math">
                      <m:sPre>
                        <m:sPrePr>
                          <m:ctrlPr>
                            <a:rPr lang="en-US" i="1">
                              <a:latin typeface="Cambria Math" panose="02040503050406030204" pitchFamily="18" charset="0"/>
                            </a:rPr>
                          </m:ctrlPr>
                        </m:sPrePr>
                        <m:sub>
                          <m:r>
                            <a:rPr lang="en-US" b="0" i="0" smtClean="0">
                              <a:latin typeface="Cambria Math" panose="02040503050406030204" pitchFamily="18" charset="0"/>
                            </a:rPr>
                            <m:t>92</m:t>
                          </m:r>
                        </m:sub>
                        <m:sup>
                          <m:r>
                            <a:rPr lang="en-US" b="0" i="0" smtClean="0">
                              <a:latin typeface="Cambria Math" panose="02040503050406030204" pitchFamily="18" charset="0"/>
                            </a:rPr>
                            <m:t>2</m:t>
                          </m:r>
                          <m:r>
                            <a:rPr lang="en-US" b="0" i="1" smtClean="0">
                              <a:latin typeface="Cambria Math" panose="02040503050406030204" pitchFamily="18" charset="0"/>
                            </a:rPr>
                            <m:t>35</m:t>
                          </m:r>
                        </m:sup>
                        <m:e>
                          <m:r>
                            <m:rPr>
                              <m:sty m:val="p"/>
                            </m:rPr>
                            <a:rPr lang="en-US" b="0" i="0" smtClean="0">
                              <a:latin typeface="Cambria Math" panose="02040503050406030204" pitchFamily="18" charset="0"/>
                            </a:rPr>
                            <m:t>U</m:t>
                          </m:r>
                          <m:r>
                            <a:rPr lang="en-US" b="0" i="1" smtClean="0">
                              <a:latin typeface="Cambria Math" panose="02040503050406030204" pitchFamily="18" charset="0"/>
                            </a:rPr>
                            <m:t>+</m:t>
                          </m:r>
                          <m:sPre>
                            <m:sPrePr>
                              <m:ctrlPr>
                                <a:rPr lang="en-US" i="1">
                                  <a:latin typeface="Cambria Math" panose="02040503050406030204" pitchFamily="18" charset="0"/>
                                </a:rPr>
                              </m:ctrlPr>
                            </m:sPrePr>
                            <m:sub/>
                            <m:sup>
                              <m:r>
                                <a:rPr lang="en-US" b="0" i="0" smtClean="0">
                                  <a:latin typeface="Cambria Math" panose="02040503050406030204" pitchFamily="18" charset="0"/>
                                </a:rPr>
                                <m:t>1</m:t>
                              </m:r>
                            </m:sup>
                            <m:e>
                              <m:r>
                                <m:rPr>
                                  <m:sty m:val="p"/>
                                </m:rPr>
                                <a:rPr lang="en-US" b="0" i="0" smtClean="0">
                                  <a:latin typeface="Cambria Math" panose="02040503050406030204" pitchFamily="18" charset="0"/>
                                </a:rPr>
                                <m:t>n</m:t>
                              </m:r>
                            </m:e>
                          </m:sPre>
                        </m:e>
                      </m:sPre>
                      <m:r>
                        <a:rPr lang="en-US">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56</m:t>
                          </m:r>
                        </m:sub>
                        <m:sup>
                          <m:r>
                            <a:rPr lang="en-US" b="0" i="0" smtClean="0">
                              <a:latin typeface="Cambria Math" panose="02040503050406030204" pitchFamily="18" charset="0"/>
                            </a:rPr>
                            <m:t>141</m:t>
                          </m:r>
                        </m:sup>
                        <m:e>
                          <m:r>
                            <m:rPr>
                              <m:sty m:val="p"/>
                            </m:rPr>
                            <a:rPr lang="en-US" b="0" i="0" smtClean="0">
                              <a:latin typeface="Cambria Math" panose="02040503050406030204" pitchFamily="18" charset="0"/>
                            </a:rPr>
                            <m:t>Ba</m:t>
                          </m:r>
                          <m:r>
                            <a:rPr lang="en-US">
                              <a:latin typeface="Cambria Math" panose="02040503050406030204" pitchFamily="18" charset="0"/>
                            </a:rPr>
                            <m:t>+</m:t>
                          </m:r>
                        </m:e>
                      </m:sPre>
                      <m:sPre>
                        <m:sPrePr>
                          <m:ctrlPr>
                            <a:rPr lang="en-US" i="1">
                              <a:latin typeface="Cambria Math" panose="02040503050406030204" pitchFamily="18" charset="0"/>
                            </a:rPr>
                          </m:ctrlPr>
                        </m:sPrePr>
                        <m:sub>
                          <m:r>
                            <a:rPr lang="en-US" b="0" i="1" smtClean="0">
                              <a:latin typeface="Cambria Math" panose="02040503050406030204" pitchFamily="18" charset="0"/>
                            </a:rPr>
                            <m:t>36</m:t>
                          </m:r>
                        </m:sub>
                        <m:sup>
                          <m:r>
                            <a:rPr lang="en-US" b="0" i="1" smtClean="0">
                              <a:latin typeface="Cambria Math" panose="02040503050406030204" pitchFamily="18" charset="0"/>
                            </a:rPr>
                            <m:t>92</m:t>
                          </m:r>
                        </m:sup>
                        <m:e>
                          <m:r>
                            <m:rPr>
                              <m:sty m:val="p"/>
                            </m:rPr>
                            <a:rPr lang="en-US" b="0" i="0" smtClean="0">
                              <a:latin typeface="Cambria Math" panose="02040503050406030204" pitchFamily="18" charset="0"/>
                            </a:rPr>
                            <m:t>Kr</m:t>
                          </m:r>
                        </m:e>
                      </m:sPre>
                      <m:r>
                        <a:rPr lang="en-US" b="0" i="1" smtClean="0">
                          <a:latin typeface="Cambria Math" panose="02040503050406030204" pitchFamily="18" charset="0"/>
                        </a:rPr>
                        <m:t>+3</m:t>
                      </m:r>
                      <m:sPre>
                        <m:sPrePr>
                          <m:ctrlPr>
                            <a:rPr lang="en-US" i="1">
                              <a:latin typeface="Cambria Math" panose="02040503050406030204" pitchFamily="18" charset="0"/>
                            </a:rPr>
                          </m:ctrlPr>
                        </m:sPrePr>
                        <m:sub/>
                        <m:sup>
                          <m:r>
                            <a:rPr lang="en-US">
                              <a:latin typeface="Cambria Math" panose="02040503050406030204" pitchFamily="18" charset="0"/>
                            </a:rPr>
                            <m:t>1</m:t>
                          </m:r>
                        </m:sup>
                        <m:e>
                          <m:r>
                            <m:rPr>
                              <m:sty m:val="p"/>
                            </m:rPr>
                            <a:rPr lang="en-US">
                              <a:latin typeface="Cambria Math" panose="02040503050406030204" pitchFamily="18" charset="0"/>
                            </a:rPr>
                            <m:t>n</m:t>
                          </m:r>
                        </m:e>
                      </m:sPre>
                      <m:r>
                        <a:rPr lang="en-US" b="0" i="1" smtClean="0">
                          <a:latin typeface="Cambria Math" panose="02040503050406030204" pitchFamily="18" charset="0"/>
                        </a:rPr>
                        <m:t>+200 </m:t>
                      </m:r>
                      <m:r>
                        <m:rPr>
                          <m:sty m:val="p"/>
                        </m:rPr>
                        <a:rPr lang="en-US" b="0" i="0" smtClean="0">
                          <a:latin typeface="Cambria Math" panose="02040503050406030204" pitchFamily="18" charset="0"/>
                        </a:rPr>
                        <m:t>MeV</m:t>
                      </m:r>
                    </m:oMath>
                  </m:oMathPara>
                </a14:m>
                <a:br>
                  <a:rPr lang="en-US" i="1" dirty="0">
                    <a:latin typeface="Cambria Math" panose="02040503050406030204" pitchFamily="18" charset="0"/>
                  </a:rPr>
                </a:br>
                <a:endParaRPr lang="en-US" dirty="0"/>
              </a:p>
              <a:p>
                <a:r>
                  <a:rPr lang="en-US" sz="2200" dirty="0"/>
                  <a:t>Fusion reactions are when</a:t>
                </a:r>
                <a:br>
                  <a:rPr lang="en-US" sz="2200" dirty="0"/>
                </a:br>
                <a:r>
                  <a:rPr lang="en-US" sz="2200" dirty="0"/>
                  <a:t>nuclei are brought together</a:t>
                </a:r>
                <a:br>
                  <a:rPr lang="en-US" sz="2200" dirty="0"/>
                </a:br>
                <a:r>
                  <a:rPr lang="en-US" sz="2200" dirty="0"/>
                  <a:t>to form larger nuclei</a:t>
                </a:r>
              </a:p>
              <a:p>
                <a:pPr lvl="1"/>
                <a:r>
                  <a:rPr lang="en-US" dirty="0"/>
                  <a:t>In the Sun:</a:t>
                </a:r>
                <a:br>
                  <a:rPr lang="en-US" dirty="0"/>
                </a:br>
                <a14:m>
                  <m:oMath xmlns:m="http://schemas.openxmlformats.org/officeDocument/2006/math">
                    <m:sPre>
                      <m:sPrePr>
                        <m:ctrlPr>
                          <a:rPr lang="en-US" smtClean="0">
                            <a:latin typeface="Cambria Math" panose="02040503050406030204" pitchFamily="18" charset="0"/>
                          </a:rPr>
                        </m:ctrlPr>
                      </m:sPrePr>
                      <m:sub>
                        <m:r>
                          <a:rPr lang="en-US" b="0" i="0" smtClean="0">
                            <a:latin typeface="Cambria Math" panose="02040503050406030204" pitchFamily="18" charset="0"/>
                          </a:rPr>
                          <m:t>1</m:t>
                        </m:r>
                      </m:sub>
                      <m:sup>
                        <m:r>
                          <a:rPr lang="en-US" b="0" i="0" smtClean="0">
                            <a:latin typeface="Cambria Math" panose="02040503050406030204" pitchFamily="18" charset="0"/>
                          </a:rPr>
                          <m:t>1</m:t>
                        </m:r>
                      </m:sup>
                      <m:e>
                        <m:r>
                          <m:rPr>
                            <m:sty m:val="p"/>
                          </m:rPr>
                          <a:rPr lang="en-US" b="0" i="0" smtClean="0">
                            <a:latin typeface="Cambria Math" panose="02040503050406030204" pitchFamily="18" charset="0"/>
                          </a:rPr>
                          <m:t>H</m:t>
                        </m:r>
                      </m:e>
                    </m:sPre>
                    <m:r>
                      <a:rPr lang="en-US" b="0" i="0" smtClean="0">
                        <a:latin typeface="Cambria Math" panose="02040503050406030204" pitchFamily="18" charset="0"/>
                      </a:rPr>
                      <m:t>+</m:t>
                    </m:r>
                    <m:sPre>
                      <m:sPrePr>
                        <m:ctrlPr>
                          <a:rPr lang="en-US">
                            <a:latin typeface="Cambria Math" panose="02040503050406030204" pitchFamily="18" charset="0"/>
                          </a:rPr>
                        </m:ctrlPr>
                      </m:sPrePr>
                      <m:sub>
                        <m:r>
                          <a:rPr lang="en-US" i="0">
                            <a:latin typeface="Cambria Math" panose="02040503050406030204" pitchFamily="18" charset="0"/>
                          </a:rPr>
                          <m:t>1</m:t>
                        </m:r>
                      </m:sub>
                      <m:sup>
                        <m:r>
                          <a:rPr lang="en-US" i="0">
                            <a:latin typeface="Cambria Math" panose="02040503050406030204" pitchFamily="18" charset="0"/>
                          </a:rPr>
                          <m:t>1</m:t>
                        </m:r>
                      </m:sup>
                      <m:e>
                        <m:r>
                          <m:rPr>
                            <m:sty m:val="p"/>
                          </m:rPr>
                          <a:rPr lang="en-US" i="0">
                            <a:latin typeface="Cambria Math" panose="02040503050406030204" pitchFamily="18" charset="0"/>
                          </a:rPr>
                          <m:t>H</m:t>
                        </m:r>
                      </m:e>
                    </m:sPre>
                    <m:r>
                      <a:rPr lang="en-US" i="0" smtClean="0">
                        <a:latin typeface="Cambria Math" panose="02040503050406030204" pitchFamily="18" charset="0"/>
                        <a:ea typeface="Cambria Math" panose="02040503050406030204" pitchFamily="18" charset="0"/>
                      </a:rPr>
                      <m:t>→</m:t>
                    </m:r>
                    <m:sPre>
                      <m:sPrePr>
                        <m:ctrlPr>
                          <a:rPr lang="en-US">
                            <a:latin typeface="Cambria Math" panose="02040503050406030204" pitchFamily="18" charset="0"/>
                          </a:rPr>
                        </m:ctrlPr>
                      </m:sPrePr>
                      <m:sub>
                        <m:r>
                          <a:rPr lang="en-US" i="0">
                            <a:latin typeface="Cambria Math" panose="02040503050406030204" pitchFamily="18" charset="0"/>
                          </a:rPr>
                          <m:t>1</m:t>
                        </m:r>
                      </m:sub>
                      <m:sup>
                        <m:r>
                          <a:rPr lang="en-US" b="0" i="0" smtClean="0">
                            <a:latin typeface="Cambria Math" panose="02040503050406030204" pitchFamily="18" charset="0"/>
                          </a:rPr>
                          <m:t>2</m:t>
                        </m:r>
                      </m:sup>
                      <m:e>
                        <m:r>
                          <m:rPr>
                            <m:sty m:val="p"/>
                          </m:rPr>
                          <a:rPr lang="en-US" i="0">
                            <a:latin typeface="Cambria Math" panose="02040503050406030204" pitchFamily="18" charset="0"/>
                          </a:rPr>
                          <m:t>H</m:t>
                        </m:r>
                        <m:r>
                          <a:rPr lang="en-US" b="0" i="0" smtClean="0">
                            <a:latin typeface="Cambria Math" panose="02040503050406030204" pitchFamily="18" charset="0"/>
                          </a:rPr>
                          <m:t>+</m:t>
                        </m:r>
                      </m:e>
                    </m:sPre>
                    <m:sPre>
                      <m:sPrePr>
                        <m:ctrlPr>
                          <a:rPr lang="en-US" i="1" smtClean="0">
                            <a:latin typeface="Cambria Math" panose="02040503050406030204" pitchFamily="18" charset="0"/>
                          </a:rPr>
                        </m:ctrlPr>
                      </m:sPrePr>
                      <m:sub>
                        <m:r>
                          <a:rPr lang="en-US" b="0" i="1" smtClean="0">
                            <a:latin typeface="Cambria Math" panose="02040503050406030204" pitchFamily="18" charset="0"/>
                          </a:rPr>
                          <m:t>1</m:t>
                        </m:r>
                      </m:sub>
                      <m:sup>
                        <m:r>
                          <a:rPr lang="en-US" b="0" i="1" smtClean="0">
                            <a:latin typeface="Cambria Math" panose="02040503050406030204" pitchFamily="18" charset="0"/>
                          </a:rPr>
                          <m:t>0</m:t>
                        </m:r>
                      </m:sup>
                      <m:e>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e</m:t>
                            </m:r>
                          </m:e>
                          <m:sup>
                            <m:r>
                              <a:rPr lang="en-US" b="0" i="1" smtClean="0">
                                <a:latin typeface="Cambria Math" panose="02040503050406030204" pitchFamily="18" charset="0"/>
                              </a:rPr>
                              <m:t>+</m:t>
                            </m:r>
                          </m:sup>
                        </m:sSup>
                      </m:e>
                    </m:sPre>
                  </m:oMath>
                </a14:m>
                <a:br>
                  <a:rPr lang="en-US" b="0" i="1" dirty="0">
                    <a:latin typeface="Cambria Math" panose="02040503050406030204" pitchFamily="18" charset="0"/>
                  </a:rPr>
                </a:br>
                <a14:m>
                  <m:oMath xmlns:m="http://schemas.openxmlformats.org/officeDocument/2006/math">
                    <m:sPre>
                      <m:sPrePr>
                        <m:ctrlPr>
                          <a:rPr lang="en-US" i="1">
                            <a:latin typeface="Cambria Math" panose="02040503050406030204" pitchFamily="18" charset="0"/>
                          </a:rPr>
                        </m:ctrlPr>
                      </m:sPrePr>
                      <m:sub>
                        <m:r>
                          <a:rPr lang="en-US">
                            <a:latin typeface="Cambria Math" panose="02040503050406030204" pitchFamily="18" charset="0"/>
                          </a:rPr>
                          <m:t>1</m:t>
                        </m:r>
                      </m:sub>
                      <m:sup>
                        <m:r>
                          <a:rPr lang="en-US" b="0" i="1" smtClean="0">
                            <a:latin typeface="Cambria Math" panose="02040503050406030204" pitchFamily="18" charset="0"/>
                          </a:rPr>
                          <m:t>2</m:t>
                        </m:r>
                      </m:sup>
                      <m:e>
                        <m:r>
                          <m:rPr>
                            <m:sty m:val="p"/>
                          </m:rPr>
                          <a:rPr lang="en-US">
                            <a:latin typeface="Cambria Math" panose="02040503050406030204" pitchFamily="18" charset="0"/>
                          </a:rPr>
                          <m:t>H</m:t>
                        </m:r>
                      </m:e>
                    </m:sPre>
                    <m:r>
                      <a:rPr lang="en-US">
                        <a:latin typeface="Cambria Math" panose="02040503050406030204" pitchFamily="18" charset="0"/>
                      </a:rPr>
                      <m:t>+</m:t>
                    </m:r>
                    <m:sPre>
                      <m:sPrePr>
                        <m:ctrlPr>
                          <a:rPr lang="en-US" i="1">
                            <a:latin typeface="Cambria Math" panose="02040503050406030204" pitchFamily="18" charset="0"/>
                          </a:rPr>
                        </m:ctrlPr>
                      </m:sPrePr>
                      <m:sub>
                        <m:r>
                          <a:rPr lang="en-US">
                            <a:latin typeface="Cambria Math" panose="02040503050406030204" pitchFamily="18" charset="0"/>
                          </a:rPr>
                          <m:t>1</m:t>
                        </m:r>
                      </m:sub>
                      <m:sup>
                        <m:r>
                          <a:rPr lang="en-US">
                            <a:latin typeface="Cambria Math" panose="02040503050406030204" pitchFamily="18" charset="0"/>
                          </a:rPr>
                          <m:t>1</m:t>
                        </m:r>
                      </m:sup>
                      <m:e>
                        <m:r>
                          <m:rPr>
                            <m:sty m:val="p"/>
                          </m:rPr>
                          <a:rPr lang="en-US">
                            <a:latin typeface="Cambria Math" panose="02040503050406030204" pitchFamily="18" charset="0"/>
                          </a:rPr>
                          <m:t>H</m:t>
                        </m:r>
                      </m:e>
                    </m:sPre>
                    <m:r>
                      <a:rPr lang="en-US">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2</m:t>
                        </m:r>
                      </m:sub>
                      <m:sup>
                        <m:r>
                          <a:rPr lang="en-US" b="0" i="0" smtClean="0">
                            <a:latin typeface="Cambria Math" panose="02040503050406030204" pitchFamily="18" charset="0"/>
                          </a:rPr>
                          <m:t>3</m:t>
                        </m:r>
                      </m:sup>
                      <m:e>
                        <m:r>
                          <m:rPr>
                            <m:sty m:val="p"/>
                          </m:rPr>
                          <a:rPr lang="en-US">
                            <a:latin typeface="Cambria Math" panose="02040503050406030204" pitchFamily="18" charset="0"/>
                          </a:rPr>
                          <m:t>H</m:t>
                        </m:r>
                        <m:r>
                          <a:rPr lang="en-US">
                            <a:latin typeface="Cambria Math" panose="02040503050406030204" pitchFamily="18" charset="0"/>
                          </a:rPr>
                          <m:t>+</m:t>
                        </m:r>
                      </m:e>
                    </m:sPre>
                    <m:r>
                      <m:rPr>
                        <m:sty m:val="p"/>
                      </m:rPr>
                      <a:rPr lang="el-GR" i="1" smtClean="0">
                        <a:latin typeface="Cambria Math" panose="02040503050406030204" pitchFamily="18" charset="0"/>
                        <a:ea typeface="Cambria Math" panose="02040503050406030204" pitchFamily="18" charset="0"/>
                      </a:rPr>
                      <m:t>γ</m:t>
                    </m:r>
                  </m:oMath>
                </a14:m>
                <a:br>
                  <a:rPr lang="en-US" b="0" i="1" dirty="0">
                    <a:latin typeface="Cambria Math" panose="02040503050406030204" pitchFamily="18" charset="0"/>
                  </a:rPr>
                </a:br>
                <a14:m>
                  <m:oMath xmlns:m="http://schemas.openxmlformats.org/officeDocument/2006/math">
                    <m:sPre>
                      <m:sPrePr>
                        <m:ctrlPr>
                          <a:rPr lang="en-US" i="1">
                            <a:latin typeface="Cambria Math" panose="02040503050406030204" pitchFamily="18" charset="0"/>
                          </a:rPr>
                        </m:ctrlPr>
                      </m:sPrePr>
                      <m:sub>
                        <m:r>
                          <a:rPr lang="en-US" b="0" i="0" smtClean="0">
                            <a:latin typeface="Cambria Math" panose="02040503050406030204" pitchFamily="18" charset="0"/>
                          </a:rPr>
                          <m:t>2</m:t>
                        </m:r>
                      </m:sub>
                      <m:sup>
                        <m:r>
                          <a:rPr lang="en-US" b="0" i="0" smtClean="0">
                            <a:latin typeface="Cambria Math" panose="02040503050406030204" pitchFamily="18" charset="0"/>
                          </a:rPr>
                          <m:t>3</m:t>
                        </m:r>
                      </m:sup>
                      <m:e>
                        <m:r>
                          <m:rPr>
                            <m:sty m:val="p"/>
                          </m:rPr>
                          <a:rPr lang="en-US">
                            <a:latin typeface="Cambria Math" panose="02040503050406030204" pitchFamily="18" charset="0"/>
                          </a:rPr>
                          <m:t>H</m:t>
                        </m:r>
                        <m:r>
                          <m:rPr>
                            <m:sty m:val="p"/>
                          </m:rPr>
                          <a:rPr lang="en-US" b="0" i="0" smtClean="0">
                            <a:latin typeface="Cambria Math" panose="02040503050406030204" pitchFamily="18" charset="0"/>
                          </a:rPr>
                          <m:t>e</m:t>
                        </m:r>
                      </m:e>
                    </m:sPre>
                    <m:r>
                      <a:rPr lang="en-US">
                        <a:latin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2</m:t>
                        </m:r>
                      </m:sub>
                      <m:sup>
                        <m:r>
                          <a:rPr lang="en-US" b="0" i="0" smtClean="0">
                            <a:latin typeface="Cambria Math" panose="02040503050406030204" pitchFamily="18" charset="0"/>
                          </a:rPr>
                          <m:t>3</m:t>
                        </m:r>
                      </m:sup>
                      <m:e>
                        <m:r>
                          <m:rPr>
                            <m:sty m:val="p"/>
                          </m:rPr>
                          <a:rPr lang="en-US">
                            <a:latin typeface="Cambria Math" panose="02040503050406030204" pitchFamily="18" charset="0"/>
                          </a:rPr>
                          <m:t>H</m:t>
                        </m:r>
                        <m:r>
                          <m:rPr>
                            <m:sty m:val="p"/>
                          </m:rPr>
                          <a:rPr lang="en-US" b="0" i="0" smtClean="0">
                            <a:latin typeface="Cambria Math" panose="02040503050406030204" pitchFamily="18" charset="0"/>
                          </a:rPr>
                          <m:t>e</m:t>
                        </m:r>
                      </m:e>
                    </m:sPre>
                    <m:r>
                      <a:rPr lang="en-US">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2</m:t>
                        </m:r>
                      </m:sub>
                      <m:sup>
                        <m:r>
                          <a:rPr lang="en-US" b="0" i="0" smtClean="0">
                            <a:latin typeface="Cambria Math" panose="02040503050406030204" pitchFamily="18" charset="0"/>
                          </a:rPr>
                          <m:t>4</m:t>
                        </m:r>
                      </m:sup>
                      <m:e>
                        <m:r>
                          <m:rPr>
                            <m:sty m:val="p"/>
                          </m:rPr>
                          <a:rPr lang="en-US" b="0" i="0" smtClean="0">
                            <a:latin typeface="Cambria Math" panose="02040503050406030204" pitchFamily="18" charset="0"/>
                          </a:rPr>
                          <m:t>He</m:t>
                        </m:r>
                        <m:r>
                          <a:rPr lang="en-US">
                            <a:latin typeface="Cambria Math" panose="02040503050406030204" pitchFamily="18" charset="0"/>
                          </a:rPr>
                          <m:t>+</m:t>
                        </m:r>
                      </m:e>
                    </m:sPre>
                    <m:r>
                      <a:rPr lang="en-US" b="0" i="1" smtClean="0">
                        <a:latin typeface="Cambria Math" panose="02040503050406030204" pitchFamily="18" charset="0"/>
                      </a:rPr>
                      <m:t>2 </m:t>
                    </m:r>
                    <m:sPre>
                      <m:sPrePr>
                        <m:ctrlPr>
                          <a:rPr lang="en-US" i="1" smtClean="0">
                            <a:latin typeface="Cambria Math" panose="02040503050406030204" pitchFamily="18" charset="0"/>
                          </a:rPr>
                        </m:ctrlPr>
                      </m:sPrePr>
                      <m:sub>
                        <m:r>
                          <a:rPr lang="en-US" i="1">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𝐻</m:t>
                        </m:r>
                      </m:e>
                    </m:sPre>
                  </m:oMath>
                </a14:m>
                <a:endParaRPr lang="en-US" dirty="0"/>
              </a:p>
              <a:p>
                <a:pPr lvl="1"/>
                <a:r>
                  <a:rPr lang="en-US" dirty="0"/>
                  <a:t>In fusion reactor:</a:t>
                </a:r>
                <a:br>
                  <a:rPr lang="en-US" dirty="0"/>
                </a:br>
                <a14:m>
                  <m:oMath xmlns:m="http://schemas.openxmlformats.org/officeDocument/2006/math">
                    <m:sPre>
                      <m:sPrePr>
                        <m:ctrlPr>
                          <a:rPr lang="en-US" i="1">
                            <a:latin typeface="Cambria Math" panose="02040503050406030204" pitchFamily="18" charset="0"/>
                          </a:rPr>
                        </m:ctrlPr>
                      </m:sPrePr>
                      <m:sub>
                        <m:r>
                          <a:rPr lang="en-US">
                            <a:latin typeface="Cambria Math" panose="02040503050406030204" pitchFamily="18" charset="0"/>
                          </a:rPr>
                          <m:t>1</m:t>
                        </m:r>
                      </m:sub>
                      <m:sup>
                        <m:r>
                          <a:rPr lang="en-US" b="0" i="0" smtClean="0">
                            <a:latin typeface="Cambria Math" panose="02040503050406030204" pitchFamily="18" charset="0"/>
                          </a:rPr>
                          <m:t>2</m:t>
                        </m:r>
                      </m:sup>
                      <m:e>
                        <m:r>
                          <m:rPr>
                            <m:sty m:val="p"/>
                          </m:rPr>
                          <a:rPr lang="en-US">
                            <a:latin typeface="Cambria Math" panose="02040503050406030204" pitchFamily="18" charset="0"/>
                          </a:rPr>
                          <m:t>H</m:t>
                        </m:r>
                      </m:e>
                    </m:sPre>
                    <m:r>
                      <a:rPr lang="en-US">
                        <a:latin typeface="Cambria Math" panose="02040503050406030204" pitchFamily="18" charset="0"/>
                      </a:rPr>
                      <m:t>+</m:t>
                    </m:r>
                    <m:sPre>
                      <m:sPrePr>
                        <m:ctrlPr>
                          <a:rPr lang="en-US" i="1">
                            <a:latin typeface="Cambria Math" panose="02040503050406030204" pitchFamily="18" charset="0"/>
                          </a:rPr>
                        </m:ctrlPr>
                      </m:sPrePr>
                      <m:sub>
                        <m:r>
                          <a:rPr lang="en-US">
                            <a:latin typeface="Cambria Math" panose="02040503050406030204" pitchFamily="18" charset="0"/>
                          </a:rPr>
                          <m:t>1</m:t>
                        </m:r>
                      </m:sub>
                      <m:sup>
                        <m:r>
                          <a:rPr lang="en-US" b="0" i="0" smtClean="0">
                            <a:latin typeface="Cambria Math" panose="02040503050406030204" pitchFamily="18" charset="0"/>
                          </a:rPr>
                          <m:t>3</m:t>
                        </m:r>
                      </m:sup>
                      <m:e>
                        <m:r>
                          <m:rPr>
                            <m:sty m:val="p"/>
                          </m:rPr>
                          <a:rPr lang="en-US">
                            <a:latin typeface="Cambria Math" panose="02040503050406030204" pitchFamily="18" charset="0"/>
                          </a:rPr>
                          <m:t>H</m:t>
                        </m:r>
                      </m:e>
                    </m:sPre>
                    <m:r>
                      <a:rPr lang="en-US">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2</m:t>
                        </m:r>
                      </m:sub>
                      <m:sup>
                        <m:r>
                          <a:rPr lang="en-US" b="0" i="0" smtClean="0">
                            <a:latin typeface="Cambria Math" panose="02040503050406030204" pitchFamily="18" charset="0"/>
                          </a:rPr>
                          <m:t>4</m:t>
                        </m:r>
                      </m:sup>
                      <m:e>
                        <m:r>
                          <m:rPr>
                            <m:sty m:val="p"/>
                          </m:rPr>
                          <a:rPr lang="en-US" b="0" i="0" smtClean="0">
                            <a:latin typeface="Cambria Math" panose="02040503050406030204" pitchFamily="18" charset="0"/>
                          </a:rPr>
                          <m:t>He</m:t>
                        </m:r>
                        <m:r>
                          <a:rPr lang="en-US">
                            <a:latin typeface="Cambria Math" panose="02040503050406030204" pitchFamily="18" charset="0"/>
                          </a:rPr>
                          <m:t>+</m:t>
                        </m:r>
                      </m:e>
                    </m:sPre>
                    <m:sPre>
                      <m:sPrePr>
                        <m:ctrlPr>
                          <a:rPr lang="en-US" i="1" smtClean="0">
                            <a:latin typeface="Cambria Math" panose="02040503050406030204" pitchFamily="18" charset="0"/>
                          </a:rPr>
                        </m:ctrlPr>
                      </m:sPrePr>
                      <m:sub/>
                      <m:sup>
                        <m:r>
                          <a:rPr lang="en-US" b="0" i="1" smtClean="0">
                            <a:latin typeface="Cambria Math" panose="02040503050406030204" pitchFamily="18" charset="0"/>
                          </a:rPr>
                          <m:t>1</m:t>
                        </m:r>
                      </m:sup>
                      <m:e>
                        <m:r>
                          <m:rPr>
                            <m:sty m:val="p"/>
                          </m:rPr>
                          <a:rPr lang="en-US" b="0" i="0" smtClean="0">
                            <a:latin typeface="Cambria Math" panose="02040503050406030204" pitchFamily="18" charset="0"/>
                          </a:rPr>
                          <m:t>n</m:t>
                        </m:r>
                      </m:e>
                    </m:sPre>
                    <m:r>
                      <a:rPr lang="en-US" b="0" i="1" smtClean="0">
                        <a:latin typeface="Cambria Math" panose="02040503050406030204" pitchFamily="18" charset="0"/>
                      </a:rPr>
                      <m:t>+17.6 </m:t>
                    </m:r>
                    <m:r>
                      <m:rPr>
                        <m:sty m:val="p"/>
                      </m:rPr>
                      <a:rPr lang="en-US" b="0" i="0" smtClean="0">
                        <a:latin typeface="Cambria Math" panose="02040503050406030204" pitchFamily="18" charset="0"/>
                      </a:rPr>
                      <m:t>MeV</m:t>
                    </m:r>
                  </m:oMath>
                </a14:m>
                <a:endParaRPr lang="en-US" dirty="0"/>
              </a:p>
            </p:txBody>
          </p:sp>
        </mc:Choice>
        <mc:Fallback>
          <p:sp>
            <p:nvSpPr>
              <p:cNvPr id="5" name="Content Placeholder 4">
                <a:extLst>
                  <a:ext uri="{FF2B5EF4-FFF2-40B4-BE49-F238E27FC236}">
                    <a16:creationId xmlns:a16="http://schemas.microsoft.com/office/drawing/2014/main" id="{804D4A36-5059-BE18-4F03-B851FCF226CB}"/>
                  </a:ext>
                </a:extLst>
              </p:cNvPr>
              <p:cNvSpPr>
                <a:spLocks noGrp="1" noRot="1" noChangeAspect="1" noMove="1" noResize="1" noEditPoints="1" noAdjustHandles="1" noChangeArrowheads="1" noChangeShapeType="1" noTextEdit="1"/>
              </p:cNvSpPr>
              <p:nvPr>
                <p:ph idx="1"/>
              </p:nvPr>
            </p:nvSpPr>
            <p:spPr>
              <a:xfrm>
                <a:off x="361245" y="1211190"/>
                <a:ext cx="8404578" cy="5336364"/>
              </a:xfrm>
              <a:blipFill>
                <a:blip r:embed="rId2"/>
                <a:stretch>
                  <a:fillRect l="-943" t="-8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674191A-5BCC-86DB-54DA-9C8A0E01C58F}"/>
              </a:ext>
            </a:extLst>
          </p:cNvPr>
          <p:cNvPicPr>
            <a:picLocks noChangeAspect="1"/>
          </p:cNvPicPr>
          <p:nvPr/>
        </p:nvPicPr>
        <p:blipFill>
          <a:blip r:embed="rId3"/>
          <a:stretch>
            <a:fillRect/>
          </a:stretch>
        </p:blipFill>
        <p:spPr>
          <a:xfrm>
            <a:off x="5282940" y="3715976"/>
            <a:ext cx="3371998" cy="2831578"/>
          </a:xfrm>
          <a:prstGeom prst="rect">
            <a:avLst/>
          </a:prstGeom>
        </p:spPr>
      </p:pic>
      <p:sp>
        <p:nvSpPr>
          <p:cNvPr id="7" name="Slide Number Placeholder 6">
            <a:extLst>
              <a:ext uri="{FF2B5EF4-FFF2-40B4-BE49-F238E27FC236}">
                <a16:creationId xmlns:a16="http://schemas.microsoft.com/office/drawing/2014/main" id="{B207ABDA-2437-2A3F-72E6-30266F87E3DF}"/>
              </a:ext>
            </a:extLst>
          </p:cNvPr>
          <p:cNvSpPr>
            <a:spLocks noGrp="1"/>
          </p:cNvSpPr>
          <p:nvPr>
            <p:ph type="sldNum" sz="quarter" idx="10"/>
          </p:nvPr>
        </p:nvSpPr>
        <p:spPr/>
        <p:txBody>
          <a:bodyPr/>
          <a:lstStyle/>
          <a:p>
            <a:fld id="{C5DB56EC-E142-4263-99D2-5B737B5C9F29}" type="slidenum">
              <a:rPr lang="en-US" smtClean="0"/>
              <a:pPr/>
              <a:t>18</a:t>
            </a:fld>
            <a:endParaRPr lang="en-US" b="1" dirty="0"/>
          </a:p>
        </p:txBody>
      </p:sp>
      <p:pic>
        <p:nvPicPr>
          <p:cNvPr id="8" name="Picture 7">
            <a:extLst>
              <a:ext uri="{FF2B5EF4-FFF2-40B4-BE49-F238E27FC236}">
                <a16:creationId xmlns:a16="http://schemas.microsoft.com/office/drawing/2014/main" id="{D2721988-218A-AF6B-67D9-92F8CFF6C4E4}"/>
              </a:ext>
            </a:extLst>
          </p:cNvPr>
          <p:cNvPicPr>
            <a:picLocks noChangeAspect="1"/>
          </p:cNvPicPr>
          <p:nvPr/>
        </p:nvPicPr>
        <p:blipFill>
          <a:blip r:embed="rId4"/>
          <a:stretch>
            <a:fillRect/>
          </a:stretch>
        </p:blipFill>
        <p:spPr>
          <a:xfrm>
            <a:off x="5781750" y="1166324"/>
            <a:ext cx="3039516" cy="2547026"/>
          </a:xfrm>
          <a:prstGeom prst="rect">
            <a:avLst/>
          </a:prstGeom>
        </p:spPr>
      </p:pic>
    </p:spTree>
    <p:extLst>
      <p:ext uri="{BB962C8B-B14F-4D97-AF65-F5344CB8AC3E}">
        <p14:creationId xmlns:p14="http://schemas.microsoft.com/office/powerpoint/2010/main" val="4272314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CA4F6-2B13-FA1B-747C-441027786E5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8FC3184-D7AD-249F-5F8B-B51A833B1A8A}"/>
              </a:ext>
            </a:extLst>
          </p:cNvPr>
          <p:cNvSpPr>
            <a:spLocks noGrp="1"/>
          </p:cNvSpPr>
          <p:nvPr>
            <p:ph type="title"/>
          </p:nvPr>
        </p:nvSpPr>
        <p:spPr>
          <a:xfrm>
            <a:off x="361244" y="233337"/>
            <a:ext cx="8421512" cy="830997"/>
          </a:xfrm>
        </p:spPr>
        <p:txBody>
          <a:bodyPr/>
          <a:lstStyle/>
          <a:p>
            <a:r>
              <a:rPr lang="en-US" dirty="0"/>
              <a:t>Fission Chain Reaction</a:t>
            </a:r>
          </a:p>
        </p:txBody>
      </p:sp>
      <p:sp>
        <p:nvSpPr>
          <p:cNvPr id="5" name="Content Placeholder 4">
            <a:extLst>
              <a:ext uri="{FF2B5EF4-FFF2-40B4-BE49-F238E27FC236}">
                <a16:creationId xmlns:a16="http://schemas.microsoft.com/office/drawing/2014/main" id="{A926A1B1-3F46-5A01-07DF-F335D31B099A}"/>
              </a:ext>
            </a:extLst>
          </p:cNvPr>
          <p:cNvSpPr>
            <a:spLocks noGrp="1"/>
          </p:cNvSpPr>
          <p:nvPr>
            <p:ph idx="1"/>
          </p:nvPr>
        </p:nvSpPr>
        <p:spPr>
          <a:xfrm>
            <a:off x="361245" y="1211190"/>
            <a:ext cx="4868683" cy="5336364"/>
          </a:xfrm>
        </p:spPr>
        <p:txBody>
          <a:bodyPr/>
          <a:lstStyle/>
          <a:p>
            <a:r>
              <a:rPr lang="en-US" dirty="0"/>
              <a:t>Nuclear fission of U-235 is a self-sustaining chain reaction in which a neutron starts the process and yields three neutrons, any of which can strike another U-235 atom and continue with another fission</a:t>
            </a:r>
          </a:p>
          <a:p>
            <a:r>
              <a:rPr lang="en-US" dirty="0"/>
              <a:t>Nuclear-based energy and usually low energy level radioisotopes have many constructive and useful applications, not just in weapons</a:t>
            </a:r>
          </a:p>
        </p:txBody>
      </p:sp>
      <p:sp>
        <p:nvSpPr>
          <p:cNvPr id="7" name="Slide Number Placeholder 6">
            <a:extLst>
              <a:ext uri="{FF2B5EF4-FFF2-40B4-BE49-F238E27FC236}">
                <a16:creationId xmlns:a16="http://schemas.microsoft.com/office/drawing/2014/main" id="{A883F5E4-7A24-BF0C-437C-524DA03BE341}"/>
              </a:ext>
            </a:extLst>
          </p:cNvPr>
          <p:cNvSpPr>
            <a:spLocks noGrp="1"/>
          </p:cNvSpPr>
          <p:nvPr>
            <p:ph type="sldNum" sz="quarter" idx="10"/>
          </p:nvPr>
        </p:nvSpPr>
        <p:spPr/>
        <p:txBody>
          <a:bodyPr/>
          <a:lstStyle/>
          <a:p>
            <a:fld id="{C5DB56EC-E142-4263-99D2-5B737B5C9F29}" type="slidenum">
              <a:rPr lang="en-US" smtClean="0"/>
              <a:pPr/>
              <a:t>19</a:t>
            </a:fld>
            <a:endParaRPr lang="en-US" b="1" dirty="0"/>
          </a:p>
        </p:txBody>
      </p:sp>
      <p:pic>
        <p:nvPicPr>
          <p:cNvPr id="6" name="Picture 5">
            <a:extLst>
              <a:ext uri="{FF2B5EF4-FFF2-40B4-BE49-F238E27FC236}">
                <a16:creationId xmlns:a16="http://schemas.microsoft.com/office/drawing/2014/main" id="{32C4D334-E884-3E51-EA57-73DE3E428B71}"/>
              </a:ext>
            </a:extLst>
          </p:cNvPr>
          <p:cNvPicPr>
            <a:picLocks noChangeAspect="1"/>
          </p:cNvPicPr>
          <p:nvPr/>
        </p:nvPicPr>
        <p:blipFill>
          <a:blip r:embed="rId2"/>
          <a:stretch>
            <a:fillRect/>
          </a:stretch>
        </p:blipFill>
        <p:spPr>
          <a:xfrm>
            <a:off x="5229928" y="1575787"/>
            <a:ext cx="3666153" cy="4607169"/>
          </a:xfrm>
          <a:prstGeom prst="rect">
            <a:avLst/>
          </a:prstGeom>
        </p:spPr>
      </p:pic>
    </p:spTree>
    <p:extLst>
      <p:ext uri="{BB962C8B-B14F-4D97-AF65-F5344CB8AC3E}">
        <p14:creationId xmlns:p14="http://schemas.microsoft.com/office/powerpoint/2010/main" val="877162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endParaRPr lang="en-US" sz="4000" dirty="0"/>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Discovery of Radioactivity</a:t>
            </a:r>
          </a:p>
          <a:p>
            <a:r>
              <a:rPr lang="en-US" sz="2800" dirty="0"/>
              <a:t>Radioactivity Types: Alpha, Beta, Gamma</a:t>
            </a:r>
          </a:p>
          <a:p>
            <a:r>
              <a:rPr lang="en-US" sz="2800" dirty="0"/>
              <a:t>Half-Life in Radioactivity</a:t>
            </a:r>
          </a:p>
          <a:p>
            <a:r>
              <a:rPr lang="en-US" sz="2800" dirty="0"/>
              <a:t>Nuclear Chemistry: Purposeful Use of Radioactivity</a:t>
            </a:r>
          </a:p>
        </p:txBody>
      </p:sp>
      <p:sp>
        <p:nvSpPr>
          <p:cNvPr id="2" name="Slide Number Placeholder 1">
            <a:extLst>
              <a:ext uri="{FF2B5EF4-FFF2-40B4-BE49-F238E27FC236}">
                <a16:creationId xmlns:a16="http://schemas.microsoft.com/office/drawing/2014/main" id="{2CA437F0-B698-C4DC-8409-FE23D2586EE4}"/>
              </a:ext>
            </a:extLst>
          </p:cNvPr>
          <p:cNvSpPr>
            <a:spLocks noGrp="1"/>
          </p:cNvSpPr>
          <p:nvPr>
            <p:ph type="sldNum" sz="quarter" idx="10"/>
          </p:nvPr>
        </p:nvSpPr>
        <p:spPr/>
        <p:txBody>
          <a:bodyPr/>
          <a:lstStyle/>
          <a:p>
            <a:fld id="{C5DB56EC-E142-4263-99D2-5B737B5C9F29}" type="slidenum">
              <a:rPr lang="en-US" smtClean="0"/>
              <a:pPr/>
              <a:t>2</a:t>
            </a:fld>
            <a:endParaRPr lang="en-US" b="1"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9098C-994E-FB3B-C32C-FB6ACC1990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00FA22-886C-018E-4F8D-F99A9E78B7A8}"/>
              </a:ext>
            </a:extLst>
          </p:cNvPr>
          <p:cNvSpPr>
            <a:spLocks noGrp="1"/>
          </p:cNvSpPr>
          <p:nvPr>
            <p:ph type="title"/>
          </p:nvPr>
        </p:nvSpPr>
        <p:spPr>
          <a:xfrm>
            <a:off x="361244" y="233337"/>
            <a:ext cx="8421512" cy="830997"/>
          </a:xfrm>
        </p:spPr>
        <p:txBody>
          <a:bodyPr/>
          <a:lstStyle/>
          <a:p>
            <a:r>
              <a:rPr lang="en-US" dirty="0"/>
              <a:t>Fission Chain Reaction</a:t>
            </a:r>
          </a:p>
        </p:txBody>
      </p:sp>
      <p:sp>
        <p:nvSpPr>
          <p:cNvPr id="5" name="Content Placeholder 4">
            <a:extLst>
              <a:ext uri="{FF2B5EF4-FFF2-40B4-BE49-F238E27FC236}">
                <a16:creationId xmlns:a16="http://schemas.microsoft.com/office/drawing/2014/main" id="{BE7F5593-C19C-8289-A1D5-48FD5670E019}"/>
              </a:ext>
            </a:extLst>
          </p:cNvPr>
          <p:cNvSpPr>
            <a:spLocks noGrp="1"/>
          </p:cNvSpPr>
          <p:nvPr>
            <p:ph idx="1"/>
          </p:nvPr>
        </p:nvSpPr>
        <p:spPr>
          <a:xfrm>
            <a:off x="361245" y="1211190"/>
            <a:ext cx="4868683" cy="5336364"/>
          </a:xfrm>
        </p:spPr>
        <p:txBody>
          <a:bodyPr/>
          <a:lstStyle/>
          <a:p>
            <a:r>
              <a:rPr lang="en-US" dirty="0"/>
              <a:t>Nuclear fission of U-235 is a self-sustaining chain reaction in which a neutron starts the process and yields three neutrons, any of which can strike another U-235 atom and continue with another fission</a:t>
            </a:r>
          </a:p>
          <a:p>
            <a:r>
              <a:rPr lang="en-US" dirty="0"/>
              <a:t>Nuclear-based energy and usually low energy level radioisotopes have many constructive and useful applications, not just in weapons</a:t>
            </a:r>
          </a:p>
        </p:txBody>
      </p:sp>
      <p:sp>
        <p:nvSpPr>
          <p:cNvPr id="7" name="Slide Number Placeholder 6">
            <a:extLst>
              <a:ext uri="{FF2B5EF4-FFF2-40B4-BE49-F238E27FC236}">
                <a16:creationId xmlns:a16="http://schemas.microsoft.com/office/drawing/2014/main" id="{C0C29D16-1775-2AE8-8FDC-56CB16FDDE87}"/>
              </a:ext>
            </a:extLst>
          </p:cNvPr>
          <p:cNvSpPr>
            <a:spLocks noGrp="1"/>
          </p:cNvSpPr>
          <p:nvPr>
            <p:ph type="sldNum" sz="quarter" idx="10"/>
          </p:nvPr>
        </p:nvSpPr>
        <p:spPr/>
        <p:txBody>
          <a:bodyPr/>
          <a:lstStyle/>
          <a:p>
            <a:fld id="{C5DB56EC-E142-4263-99D2-5B737B5C9F29}" type="slidenum">
              <a:rPr lang="en-US" smtClean="0"/>
              <a:pPr/>
              <a:t>20</a:t>
            </a:fld>
            <a:endParaRPr lang="en-US" b="1" dirty="0"/>
          </a:p>
        </p:txBody>
      </p:sp>
      <p:pic>
        <p:nvPicPr>
          <p:cNvPr id="6" name="Picture 5">
            <a:extLst>
              <a:ext uri="{FF2B5EF4-FFF2-40B4-BE49-F238E27FC236}">
                <a16:creationId xmlns:a16="http://schemas.microsoft.com/office/drawing/2014/main" id="{0723E2F4-7EB2-B826-4373-B2A91EBEA0D3}"/>
              </a:ext>
            </a:extLst>
          </p:cNvPr>
          <p:cNvPicPr>
            <a:picLocks noChangeAspect="1"/>
          </p:cNvPicPr>
          <p:nvPr/>
        </p:nvPicPr>
        <p:blipFill>
          <a:blip r:embed="rId2"/>
          <a:stretch>
            <a:fillRect/>
          </a:stretch>
        </p:blipFill>
        <p:spPr>
          <a:xfrm>
            <a:off x="5229928" y="1575787"/>
            <a:ext cx="3666153" cy="4607169"/>
          </a:xfrm>
          <a:prstGeom prst="rect">
            <a:avLst/>
          </a:prstGeom>
        </p:spPr>
      </p:pic>
    </p:spTree>
    <p:extLst>
      <p:ext uri="{BB962C8B-B14F-4D97-AF65-F5344CB8AC3E}">
        <p14:creationId xmlns:p14="http://schemas.microsoft.com/office/powerpoint/2010/main" val="2603015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F9C7A-99B2-D910-3B81-6A86793FAC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18A93E-DEB2-5356-BA7E-2578FFA8DF8C}"/>
              </a:ext>
            </a:extLst>
          </p:cNvPr>
          <p:cNvSpPr>
            <a:spLocks noGrp="1"/>
          </p:cNvSpPr>
          <p:nvPr>
            <p:ph type="title"/>
          </p:nvPr>
        </p:nvSpPr>
        <p:spPr>
          <a:xfrm>
            <a:off x="372533" y="220105"/>
            <a:ext cx="8421512" cy="707886"/>
          </a:xfrm>
        </p:spPr>
        <p:txBody>
          <a:bodyPr/>
          <a:lstStyle/>
          <a:p>
            <a:r>
              <a:rPr lang="en-US" sz="4000" dirty="0"/>
              <a:t>Nuclear-Generated Energy</a:t>
            </a:r>
          </a:p>
        </p:txBody>
      </p:sp>
      <p:sp>
        <p:nvSpPr>
          <p:cNvPr id="5" name="Content Placeholder 4">
            <a:extLst>
              <a:ext uri="{FF2B5EF4-FFF2-40B4-BE49-F238E27FC236}">
                <a16:creationId xmlns:a16="http://schemas.microsoft.com/office/drawing/2014/main" id="{D1B6D5A7-8309-C90F-3989-643396EEAD3E}"/>
              </a:ext>
            </a:extLst>
          </p:cNvPr>
          <p:cNvSpPr>
            <a:spLocks noGrp="1"/>
          </p:cNvSpPr>
          <p:nvPr>
            <p:ph idx="1"/>
          </p:nvPr>
        </p:nvSpPr>
        <p:spPr/>
        <p:txBody>
          <a:bodyPr/>
          <a:lstStyle/>
          <a:p>
            <a:r>
              <a:rPr lang="en-US" sz="2800" dirty="0"/>
              <a:t>Discovery of Radioactivity</a:t>
            </a:r>
          </a:p>
        </p:txBody>
      </p:sp>
      <p:sp>
        <p:nvSpPr>
          <p:cNvPr id="9" name="Slide Number Placeholder 8">
            <a:extLst>
              <a:ext uri="{FF2B5EF4-FFF2-40B4-BE49-F238E27FC236}">
                <a16:creationId xmlns:a16="http://schemas.microsoft.com/office/drawing/2014/main" id="{6167A28A-7E53-1569-5835-D75C60244C36}"/>
              </a:ext>
            </a:extLst>
          </p:cNvPr>
          <p:cNvSpPr>
            <a:spLocks noGrp="1"/>
          </p:cNvSpPr>
          <p:nvPr>
            <p:ph type="sldNum" sz="quarter" idx="10"/>
          </p:nvPr>
        </p:nvSpPr>
        <p:spPr/>
        <p:txBody>
          <a:bodyPr/>
          <a:lstStyle/>
          <a:p>
            <a:fld id="{C5DB56EC-E142-4263-99D2-5B737B5C9F29}" type="slidenum">
              <a:rPr lang="en-US" smtClean="0"/>
              <a:pPr/>
              <a:t>21</a:t>
            </a:fld>
            <a:endParaRPr lang="en-US" b="1" dirty="0"/>
          </a:p>
        </p:txBody>
      </p:sp>
      <p:pic>
        <p:nvPicPr>
          <p:cNvPr id="3" name="Picture 2">
            <a:extLst>
              <a:ext uri="{FF2B5EF4-FFF2-40B4-BE49-F238E27FC236}">
                <a16:creationId xmlns:a16="http://schemas.microsoft.com/office/drawing/2014/main" id="{CE8D2D3E-461E-8630-5B44-07C67EB7242C}"/>
              </a:ext>
            </a:extLst>
          </p:cNvPr>
          <p:cNvPicPr>
            <a:picLocks noChangeAspect="1"/>
          </p:cNvPicPr>
          <p:nvPr/>
        </p:nvPicPr>
        <p:blipFill>
          <a:blip r:embed="rId2"/>
          <a:stretch>
            <a:fillRect/>
          </a:stretch>
        </p:blipFill>
        <p:spPr>
          <a:xfrm>
            <a:off x="3208014" y="2301217"/>
            <a:ext cx="5474877" cy="4063775"/>
          </a:xfrm>
          <a:prstGeom prst="rect">
            <a:avLst/>
          </a:prstGeom>
        </p:spPr>
      </p:pic>
    </p:spTree>
    <p:extLst>
      <p:ext uri="{BB962C8B-B14F-4D97-AF65-F5344CB8AC3E}">
        <p14:creationId xmlns:p14="http://schemas.microsoft.com/office/powerpoint/2010/main" val="1374561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EA065-E6F3-2AFA-0AD1-9F78BF4EAAD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12755EC-ED97-9065-D215-9A0780057F80}"/>
              </a:ext>
            </a:extLst>
          </p:cNvPr>
          <p:cNvSpPr>
            <a:spLocks noGrp="1"/>
          </p:cNvSpPr>
          <p:nvPr>
            <p:ph type="title"/>
          </p:nvPr>
        </p:nvSpPr>
        <p:spPr>
          <a:xfrm>
            <a:off x="364067" y="306074"/>
            <a:ext cx="8421512" cy="707886"/>
          </a:xfrm>
        </p:spPr>
        <p:txBody>
          <a:bodyPr/>
          <a:lstStyle/>
          <a:p>
            <a:r>
              <a:rPr lang="en-US" sz="4000" dirty="0"/>
              <a:t>Atomic Fission</a:t>
            </a:r>
          </a:p>
        </p:txBody>
      </p:sp>
      <p:sp>
        <p:nvSpPr>
          <p:cNvPr id="5" name="Content Placeholder 4">
            <a:extLst>
              <a:ext uri="{FF2B5EF4-FFF2-40B4-BE49-F238E27FC236}">
                <a16:creationId xmlns:a16="http://schemas.microsoft.com/office/drawing/2014/main" id="{7FCA1A26-B949-58D4-5455-F38788707CD8}"/>
              </a:ext>
            </a:extLst>
          </p:cNvPr>
          <p:cNvSpPr>
            <a:spLocks noGrp="1"/>
          </p:cNvSpPr>
          <p:nvPr>
            <p:ph idx="1"/>
          </p:nvPr>
        </p:nvSpPr>
        <p:spPr/>
        <p:txBody>
          <a:bodyPr/>
          <a:lstStyle/>
          <a:p>
            <a:r>
              <a:rPr lang="en-US" sz="2800" dirty="0"/>
              <a:t>Discovery of Radioactivity</a:t>
            </a:r>
          </a:p>
        </p:txBody>
      </p:sp>
      <p:pic>
        <p:nvPicPr>
          <p:cNvPr id="3" name="Picture 2">
            <a:extLst>
              <a:ext uri="{FF2B5EF4-FFF2-40B4-BE49-F238E27FC236}">
                <a16:creationId xmlns:a16="http://schemas.microsoft.com/office/drawing/2014/main" id="{29651821-5EC9-F28E-2984-FA196796D001}"/>
              </a:ext>
            </a:extLst>
          </p:cNvPr>
          <p:cNvPicPr>
            <a:picLocks noChangeAspect="1"/>
          </p:cNvPicPr>
          <p:nvPr/>
        </p:nvPicPr>
        <p:blipFill>
          <a:blip r:embed="rId2"/>
          <a:stretch>
            <a:fillRect/>
          </a:stretch>
        </p:blipFill>
        <p:spPr>
          <a:xfrm>
            <a:off x="3512820" y="442074"/>
            <a:ext cx="4883257" cy="5973851"/>
          </a:xfrm>
          <a:prstGeom prst="rect">
            <a:avLst/>
          </a:prstGeom>
        </p:spPr>
      </p:pic>
      <p:sp>
        <p:nvSpPr>
          <p:cNvPr id="7" name="Slide Number Placeholder 6">
            <a:extLst>
              <a:ext uri="{FF2B5EF4-FFF2-40B4-BE49-F238E27FC236}">
                <a16:creationId xmlns:a16="http://schemas.microsoft.com/office/drawing/2014/main" id="{4B65CA54-75A2-8B2F-67AC-611E0A306597}"/>
              </a:ext>
            </a:extLst>
          </p:cNvPr>
          <p:cNvSpPr>
            <a:spLocks noGrp="1"/>
          </p:cNvSpPr>
          <p:nvPr>
            <p:ph type="sldNum" sz="quarter" idx="10"/>
          </p:nvPr>
        </p:nvSpPr>
        <p:spPr/>
        <p:txBody>
          <a:bodyPr/>
          <a:lstStyle/>
          <a:p>
            <a:fld id="{C5DB56EC-E142-4263-99D2-5B737B5C9F29}" type="slidenum">
              <a:rPr lang="en-US" smtClean="0"/>
              <a:pPr/>
              <a:t>22</a:t>
            </a:fld>
            <a:endParaRPr lang="en-US" b="1" dirty="0"/>
          </a:p>
        </p:txBody>
      </p:sp>
    </p:spTree>
    <p:extLst>
      <p:ext uri="{BB962C8B-B14F-4D97-AF65-F5344CB8AC3E}">
        <p14:creationId xmlns:p14="http://schemas.microsoft.com/office/powerpoint/2010/main" val="1081592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04C10-E960-C3A6-049B-66677941E1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D7F1CE-BD59-C228-E635-2317729B721E}"/>
              </a:ext>
            </a:extLst>
          </p:cNvPr>
          <p:cNvSpPr>
            <a:spLocks noGrp="1"/>
          </p:cNvSpPr>
          <p:nvPr>
            <p:ph type="title"/>
          </p:nvPr>
        </p:nvSpPr>
        <p:spPr>
          <a:xfrm>
            <a:off x="364067" y="306074"/>
            <a:ext cx="8421512" cy="707886"/>
          </a:xfrm>
        </p:spPr>
        <p:txBody>
          <a:bodyPr/>
          <a:lstStyle/>
          <a:p>
            <a:r>
              <a:rPr lang="en-US" sz="4000" dirty="0"/>
              <a:t>Atomic Fission</a:t>
            </a:r>
          </a:p>
        </p:txBody>
      </p:sp>
      <p:sp>
        <p:nvSpPr>
          <p:cNvPr id="5" name="Content Placeholder 4">
            <a:extLst>
              <a:ext uri="{FF2B5EF4-FFF2-40B4-BE49-F238E27FC236}">
                <a16:creationId xmlns:a16="http://schemas.microsoft.com/office/drawing/2014/main" id="{D7836D1B-A2D8-A639-A3C1-D11C6F385464}"/>
              </a:ext>
            </a:extLst>
          </p:cNvPr>
          <p:cNvSpPr>
            <a:spLocks noGrp="1"/>
          </p:cNvSpPr>
          <p:nvPr>
            <p:ph idx="1"/>
          </p:nvPr>
        </p:nvSpPr>
        <p:spPr/>
        <p:txBody>
          <a:bodyPr/>
          <a:lstStyle/>
          <a:p>
            <a:r>
              <a:rPr lang="en-US" sz="2800" dirty="0"/>
              <a:t>Discovery of Radioactivity</a:t>
            </a:r>
          </a:p>
        </p:txBody>
      </p:sp>
      <p:pic>
        <p:nvPicPr>
          <p:cNvPr id="6" name="Picture 5">
            <a:extLst>
              <a:ext uri="{FF2B5EF4-FFF2-40B4-BE49-F238E27FC236}">
                <a16:creationId xmlns:a16="http://schemas.microsoft.com/office/drawing/2014/main" id="{58A9AA66-EFB8-C2E4-1EA5-302CB972305F}"/>
              </a:ext>
            </a:extLst>
          </p:cNvPr>
          <p:cNvPicPr>
            <a:picLocks noChangeAspect="1"/>
          </p:cNvPicPr>
          <p:nvPr/>
        </p:nvPicPr>
        <p:blipFill>
          <a:blip r:embed="rId2"/>
          <a:stretch>
            <a:fillRect/>
          </a:stretch>
        </p:blipFill>
        <p:spPr>
          <a:xfrm>
            <a:off x="2174152" y="980255"/>
            <a:ext cx="5801535" cy="5877745"/>
          </a:xfrm>
          <a:prstGeom prst="rect">
            <a:avLst/>
          </a:prstGeom>
        </p:spPr>
      </p:pic>
      <p:sp>
        <p:nvSpPr>
          <p:cNvPr id="7" name="Slide Number Placeholder 6">
            <a:extLst>
              <a:ext uri="{FF2B5EF4-FFF2-40B4-BE49-F238E27FC236}">
                <a16:creationId xmlns:a16="http://schemas.microsoft.com/office/drawing/2014/main" id="{74EE405B-78B3-1C9D-F964-630471149146}"/>
              </a:ext>
            </a:extLst>
          </p:cNvPr>
          <p:cNvSpPr>
            <a:spLocks noGrp="1"/>
          </p:cNvSpPr>
          <p:nvPr>
            <p:ph type="sldNum" sz="quarter" idx="10"/>
          </p:nvPr>
        </p:nvSpPr>
        <p:spPr/>
        <p:txBody>
          <a:bodyPr/>
          <a:lstStyle/>
          <a:p>
            <a:fld id="{C5DB56EC-E142-4263-99D2-5B737B5C9F29}" type="slidenum">
              <a:rPr lang="en-US" smtClean="0"/>
              <a:pPr/>
              <a:t>23</a:t>
            </a:fld>
            <a:endParaRPr lang="en-US" b="1" dirty="0"/>
          </a:p>
        </p:txBody>
      </p:sp>
    </p:spTree>
    <p:extLst>
      <p:ext uri="{BB962C8B-B14F-4D97-AF65-F5344CB8AC3E}">
        <p14:creationId xmlns:p14="http://schemas.microsoft.com/office/powerpoint/2010/main" val="3499401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EECEF-A269-DD36-7A67-1DD0EAC987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E6B3C30-549E-BF18-87E9-2595A149A743}"/>
              </a:ext>
            </a:extLst>
          </p:cNvPr>
          <p:cNvSpPr>
            <a:spLocks noGrp="1"/>
          </p:cNvSpPr>
          <p:nvPr>
            <p:ph type="title"/>
          </p:nvPr>
        </p:nvSpPr>
        <p:spPr>
          <a:xfrm>
            <a:off x="364067" y="306074"/>
            <a:ext cx="8421512" cy="707886"/>
          </a:xfrm>
        </p:spPr>
        <p:txBody>
          <a:bodyPr/>
          <a:lstStyle/>
          <a:p>
            <a:r>
              <a:rPr lang="en-US" sz="4000" dirty="0"/>
              <a:t>Atomic Fission</a:t>
            </a:r>
          </a:p>
        </p:txBody>
      </p:sp>
      <p:sp>
        <p:nvSpPr>
          <p:cNvPr id="5" name="Content Placeholder 4">
            <a:extLst>
              <a:ext uri="{FF2B5EF4-FFF2-40B4-BE49-F238E27FC236}">
                <a16:creationId xmlns:a16="http://schemas.microsoft.com/office/drawing/2014/main" id="{6ED64D88-7AD4-57A9-4BB6-975BF0107DC2}"/>
              </a:ext>
            </a:extLst>
          </p:cNvPr>
          <p:cNvSpPr>
            <a:spLocks noGrp="1"/>
          </p:cNvSpPr>
          <p:nvPr>
            <p:ph idx="1"/>
          </p:nvPr>
        </p:nvSpPr>
        <p:spPr/>
        <p:txBody>
          <a:bodyPr/>
          <a:lstStyle/>
          <a:p>
            <a:r>
              <a:rPr lang="en-US" sz="2800" dirty="0"/>
              <a:t>Discovery of Radioactivity</a:t>
            </a:r>
          </a:p>
        </p:txBody>
      </p:sp>
      <p:pic>
        <p:nvPicPr>
          <p:cNvPr id="3" name="Picture 2">
            <a:extLst>
              <a:ext uri="{FF2B5EF4-FFF2-40B4-BE49-F238E27FC236}">
                <a16:creationId xmlns:a16="http://schemas.microsoft.com/office/drawing/2014/main" id="{59A6A22D-6AF4-9644-1DE3-CF84955F0353}"/>
              </a:ext>
            </a:extLst>
          </p:cNvPr>
          <p:cNvPicPr>
            <a:picLocks noChangeAspect="1"/>
          </p:cNvPicPr>
          <p:nvPr/>
        </p:nvPicPr>
        <p:blipFill>
          <a:blip r:embed="rId2"/>
          <a:stretch>
            <a:fillRect/>
          </a:stretch>
        </p:blipFill>
        <p:spPr>
          <a:xfrm>
            <a:off x="1680759" y="1695208"/>
            <a:ext cx="5782482" cy="3467584"/>
          </a:xfrm>
          <a:prstGeom prst="rect">
            <a:avLst/>
          </a:prstGeom>
        </p:spPr>
      </p:pic>
      <p:sp>
        <p:nvSpPr>
          <p:cNvPr id="7" name="Slide Number Placeholder 6">
            <a:extLst>
              <a:ext uri="{FF2B5EF4-FFF2-40B4-BE49-F238E27FC236}">
                <a16:creationId xmlns:a16="http://schemas.microsoft.com/office/drawing/2014/main" id="{AA5096A7-FC09-0748-795F-3BB7252EC941}"/>
              </a:ext>
            </a:extLst>
          </p:cNvPr>
          <p:cNvSpPr>
            <a:spLocks noGrp="1"/>
          </p:cNvSpPr>
          <p:nvPr>
            <p:ph type="sldNum" sz="quarter" idx="10"/>
          </p:nvPr>
        </p:nvSpPr>
        <p:spPr/>
        <p:txBody>
          <a:bodyPr/>
          <a:lstStyle/>
          <a:p>
            <a:fld id="{C5DB56EC-E142-4263-99D2-5B737B5C9F29}" type="slidenum">
              <a:rPr lang="en-US" smtClean="0"/>
              <a:pPr/>
              <a:t>24</a:t>
            </a:fld>
            <a:endParaRPr lang="en-US" b="1" dirty="0"/>
          </a:p>
        </p:txBody>
      </p:sp>
    </p:spTree>
    <p:extLst>
      <p:ext uri="{BB962C8B-B14F-4D97-AF65-F5344CB8AC3E}">
        <p14:creationId xmlns:p14="http://schemas.microsoft.com/office/powerpoint/2010/main" val="31299751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C0CC4-7BCA-24E9-F070-EC1093E20F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668046-B0BA-7331-9472-053ECDE369EF}"/>
              </a:ext>
            </a:extLst>
          </p:cNvPr>
          <p:cNvSpPr>
            <a:spLocks noGrp="1"/>
          </p:cNvSpPr>
          <p:nvPr>
            <p:ph type="title"/>
          </p:nvPr>
        </p:nvSpPr>
        <p:spPr>
          <a:xfrm>
            <a:off x="364067" y="306074"/>
            <a:ext cx="8421512" cy="707886"/>
          </a:xfrm>
        </p:spPr>
        <p:txBody>
          <a:bodyPr/>
          <a:lstStyle/>
          <a:p>
            <a:r>
              <a:rPr lang="en-US" sz="4000" dirty="0"/>
              <a:t>Atomic Fission</a:t>
            </a:r>
          </a:p>
        </p:txBody>
      </p:sp>
      <p:sp>
        <p:nvSpPr>
          <p:cNvPr id="5" name="Content Placeholder 4">
            <a:extLst>
              <a:ext uri="{FF2B5EF4-FFF2-40B4-BE49-F238E27FC236}">
                <a16:creationId xmlns:a16="http://schemas.microsoft.com/office/drawing/2014/main" id="{6D6D196B-831D-9215-12E0-21F7A05DFDDF}"/>
              </a:ext>
            </a:extLst>
          </p:cNvPr>
          <p:cNvSpPr>
            <a:spLocks noGrp="1"/>
          </p:cNvSpPr>
          <p:nvPr>
            <p:ph idx="1"/>
          </p:nvPr>
        </p:nvSpPr>
        <p:spPr/>
        <p:txBody>
          <a:bodyPr/>
          <a:lstStyle/>
          <a:p>
            <a:r>
              <a:rPr lang="en-US" sz="2800" dirty="0"/>
              <a:t>Discovery of Radioactivity</a:t>
            </a:r>
          </a:p>
        </p:txBody>
      </p:sp>
      <p:pic>
        <p:nvPicPr>
          <p:cNvPr id="6" name="Picture 5">
            <a:extLst>
              <a:ext uri="{FF2B5EF4-FFF2-40B4-BE49-F238E27FC236}">
                <a16:creationId xmlns:a16="http://schemas.microsoft.com/office/drawing/2014/main" id="{42D7DA2E-BD71-F08C-1EC1-E33CF6CDA7FC}"/>
              </a:ext>
            </a:extLst>
          </p:cNvPr>
          <p:cNvPicPr>
            <a:picLocks noChangeAspect="1"/>
          </p:cNvPicPr>
          <p:nvPr/>
        </p:nvPicPr>
        <p:blipFill>
          <a:blip r:embed="rId2"/>
          <a:stretch>
            <a:fillRect/>
          </a:stretch>
        </p:blipFill>
        <p:spPr>
          <a:xfrm>
            <a:off x="1647417" y="1095049"/>
            <a:ext cx="5849166" cy="4667901"/>
          </a:xfrm>
          <a:prstGeom prst="rect">
            <a:avLst/>
          </a:prstGeom>
        </p:spPr>
      </p:pic>
      <p:sp>
        <p:nvSpPr>
          <p:cNvPr id="7" name="Slide Number Placeholder 6">
            <a:extLst>
              <a:ext uri="{FF2B5EF4-FFF2-40B4-BE49-F238E27FC236}">
                <a16:creationId xmlns:a16="http://schemas.microsoft.com/office/drawing/2014/main" id="{BB99323C-7687-E7FF-DB23-579DA22B8AE4}"/>
              </a:ext>
            </a:extLst>
          </p:cNvPr>
          <p:cNvSpPr>
            <a:spLocks noGrp="1"/>
          </p:cNvSpPr>
          <p:nvPr>
            <p:ph type="sldNum" sz="quarter" idx="10"/>
          </p:nvPr>
        </p:nvSpPr>
        <p:spPr/>
        <p:txBody>
          <a:bodyPr/>
          <a:lstStyle/>
          <a:p>
            <a:fld id="{C5DB56EC-E142-4263-99D2-5B737B5C9F29}" type="slidenum">
              <a:rPr lang="en-US" smtClean="0"/>
              <a:pPr/>
              <a:t>25</a:t>
            </a:fld>
            <a:endParaRPr lang="en-US" b="1" dirty="0"/>
          </a:p>
        </p:txBody>
      </p:sp>
    </p:spTree>
    <p:extLst>
      <p:ext uri="{BB962C8B-B14F-4D97-AF65-F5344CB8AC3E}">
        <p14:creationId xmlns:p14="http://schemas.microsoft.com/office/powerpoint/2010/main" val="42172985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2DE86-7253-7872-485D-DD873DF7C0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535A0E9-118E-C513-5D10-665B4EE9BE6E}"/>
              </a:ext>
            </a:extLst>
          </p:cNvPr>
          <p:cNvSpPr>
            <a:spLocks noGrp="1"/>
          </p:cNvSpPr>
          <p:nvPr>
            <p:ph type="title"/>
          </p:nvPr>
        </p:nvSpPr>
        <p:spPr>
          <a:xfrm>
            <a:off x="364067" y="306074"/>
            <a:ext cx="8421512" cy="707886"/>
          </a:xfrm>
        </p:spPr>
        <p:txBody>
          <a:bodyPr/>
          <a:lstStyle/>
          <a:p>
            <a:r>
              <a:rPr lang="en-US" sz="4000" dirty="0"/>
              <a:t>Atomic Fission</a:t>
            </a:r>
          </a:p>
        </p:txBody>
      </p:sp>
      <p:sp>
        <p:nvSpPr>
          <p:cNvPr id="5" name="Content Placeholder 4">
            <a:extLst>
              <a:ext uri="{FF2B5EF4-FFF2-40B4-BE49-F238E27FC236}">
                <a16:creationId xmlns:a16="http://schemas.microsoft.com/office/drawing/2014/main" id="{982FE65A-8349-8F87-92EC-27D6EE04958F}"/>
              </a:ext>
            </a:extLst>
          </p:cNvPr>
          <p:cNvSpPr>
            <a:spLocks noGrp="1"/>
          </p:cNvSpPr>
          <p:nvPr>
            <p:ph idx="1"/>
          </p:nvPr>
        </p:nvSpPr>
        <p:spPr/>
        <p:txBody>
          <a:bodyPr/>
          <a:lstStyle/>
          <a:p>
            <a:r>
              <a:rPr lang="en-US" sz="2800" dirty="0"/>
              <a:t>Discovery of Radioactivity</a:t>
            </a:r>
          </a:p>
        </p:txBody>
      </p:sp>
      <p:pic>
        <p:nvPicPr>
          <p:cNvPr id="3" name="Picture 2">
            <a:extLst>
              <a:ext uri="{FF2B5EF4-FFF2-40B4-BE49-F238E27FC236}">
                <a16:creationId xmlns:a16="http://schemas.microsoft.com/office/drawing/2014/main" id="{CB5139B9-1E42-8A96-6221-DD4E2EB351DA}"/>
              </a:ext>
            </a:extLst>
          </p:cNvPr>
          <p:cNvPicPr>
            <a:picLocks noChangeAspect="1"/>
          </p:cNvPicPr>
          <p:nvPr/>
        </p:nvPicPr>
        <p:blipFill>
          <a:blip r:embed="rId2"/>
          <a:stretch>
            <a:fillRect/>
          </a:stretch>
        </p:blipFill>
        <p:spPr>
          <a:xfrm>
            <a:off x="1666469" y="1738076"/>
            <a:ext cx="5811061" cy="3381847"/>
          </a:xfrm>
          <a:prstGeom prst="rect">
            <a:avLst/>
          </a:prstGeom>
        </p:spPr>
      </p:pic>
      <p:sp>
        <p:nvSpPr>
          <p:cNvPr id="7" name="Slide Number Placeholder 6">
            <a:extLst>
              <a:ext uri="{FF2B5EF4-FFF2-40B4-BE49-F238E27FC236}">
                <a16:creationId xmlns:a16="http://schemas.microsoft.com/office/drawing/2014/main" id="{23C71C71-FA02-3DC4-4137-F4383BBFD8F8}"/>
              </a:ext>
            </a:extLst>
          </p:cNvPr>
          <p:cNvSpPr>
            <a:spLocks noGrp="1"/>
          </p:cNvSpPr>
          <p:nvPr>
            <p:ph type="sldNum" sz="quarter" idx="10"/>
          </p:nvPr>
        </p:nvSpPr>
        <p:spPr/>
        <p:txBody>
          <a:bodyPr/>
          <a:lstStyle/>
          <a:p>
            <a:fld id="{C5DB56EC-E142-4263-99D2-5B737B5C9F29}" type="slidenum">
              <a:rPr lang="en-US" smtClean="0"/>
              <a:pPr/>
              <a:t>26</a:t>
            </a:fld>
            <a:endParaRPr lang="en-US" b="1" dirty="0"/>
          </a:p>
        </p:txBody>
      </p:sp>
    </p:spTree>
    <p:extLst>
      <p:ext uri="{BB962C8B-B14F-4D97-AF65-F5344CB8AC3E}">
        <p14:creationId xmlns:p14="http://schemas.microsoft.com/office/powerpoint/2010/main" val="3736392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71BA1-7966-5CF3-7932-3B93333B09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18139DF-6E76-73CD-FFA5-7C634F15D437}"/>
              </a:ext>
            </a:extLst>
          </p:cNvPr>
          <p:cNvSpPr>
            <a:spLocks noGrp="1"/>
          </p:cNvSpPr>
          <p:nvPr>
            <p:ph type="title"/>
          </p:nvPr>
        </p:nvSpPr>
        <p:spPr>
          <a:xfrm>
            <a:off x="364067" y="306074"/>
            <a:ext cx="8421512" cy="707886"/>
          </a:xfrm>
        </p:spPr>
        <p:txBody>
          <a:bodyPr/>
          <a:lstStyle/>
          <a:p>
            <a:r>
              <a:rPr lang="en-US" sz="4000" dirty="0"/>
              <a:t>Atomic Fission</a:t>
            </a:r>
          </a:p>
        </p:txBody>
      </p:sp>
      <p:sp>
        <p:nvSpPr>
          <p:cNvPr id="5" name="Content Placeholder 4">
            <a:extLst>
              <a:ext uri="{FF2B5EF4-FFF2-40B4-BE49-F238E27FC236}">
                <a16:creationId xmlns:a16="http://schemas.microsoft.com/office/drawing/2014/main" id="{88BCEBDA-B2D5-4EF8-1F41-2BFC0EFEA48A}"/>
              </a:ext>
            </a:extLst>
          </p:cNvPr>
          <p:cNvSpPr>
            <a:spLocks noGrp="1"/>
          </p:cNvSpPr>
          <p:nvPr>
            <p:ph idx="1"/>
          </p:nvPr>
        </p:nvSpPr>
        <p:spPr/>
        <p:txBody>
          <a:bodyPr/>
          <a:lstStyle/>
          <a:p>
            <a:r>
              <a:rPr lang="en-US" sz="2800" dirty="0"/>
              <a:t>Discovery of Radioactivity</a:t>
            </a:r>
          </a:p>
        </p:txBody>
      </p:sp>
      <p:pic>
        <p:nvPicPr>
          <p:cNvPr id="6" name="Picture 5">
            <a:extLst>
              <a:ext uri="{FF2B5EF4-FFF2-40B4-BE49-F238E27FC236}">
                <a16:creationId xmlns:a16="http://schemas.microsoft.com/office/drawing/2014/main" id="{7BD19098-B37F-5198-9392-619CC506A992}"/>
              </a:ext>
            </a:extLst>
          </p:cNvPr>
          <p:cNvPicPr>
            <a:picLocks noChangeAspect="1"/>
          </p:cNvPicPr>
          <p:nvPr/>
        </p:nvPicPr>
        <p:blipFill>
          <a:blip r:embed="rId2"/>
          <a:stretch>
            <a:fillRect/>
          </a:stretch>
        </p:blipFill>
        <p:spPr>
          <a:xfrm>
            <a:off x="1585495" y="299601"/>
            <a:ext cx="5973009" cy="6258798"/>
          </a:xfrm>
          <a:prstGeom prst="rect">
            <a:avLst/>
          </a:prstGeom>
        </p:spPr>
      </p:pic>
      <p:sp>
        <p:nvSpPr>
          <p:cNvPr id="7" name="Slide Number Placeholder 6">
            <a:extLst>
              <a:ext uri="{FF2B5EF4-FFF2-40B4-BE49-F238E27FC236}">
                <a16:creationId xmlns:a16="http://schemas.microsoft.com/office/drawing/2014/main" id="{2A5A6A6F-8995-B9F5-6D01-BB49759CD6C1}"/>
              </a:ext>
            </a:extLst>
          </p:cNvPr>
          <p:cNvSpPr>
            <a:spLocks noGrp="1"/>
          </p:cNvSpPr>
          <p:nvPr>
            <p:ph type="sldNum" sz="quarter" idx="10"/>
          </p:nvPr>
        </p:nvSpPr>
        <p:spPr/>
        <p:txBody>
          <a:bodyPr/>
          <a:lstStyle/>
          <a:p>
            <a:fld id="{C5DB56EC-E142-4263-99D2-5B737B5C9F29}" type="slidenum">
              <a:rPr lang="en-US" smtClean="0"/>
              <a:pPr/>
              <a:t>27</a:t>
            </a:fld>
            <a:endParaRPr lang="en-US" b="1" dirty="0"/>
          </a:p>
        </p:txBody>
      </p:sp>
    </p:spTree>
    <p:extLst>
      <p:ext uri="{BB962C8B-B14F-4D97-AF65-F5344CB8AC3E}">
        <p14:creationId xmlns:p14="http://schemas.microsoft.com/office/powerpoint/2010/main" val="42675398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1DAF0-86D4-9E8A-E8D5-2A60EF9E83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C27200-DFB1-9AB9-4F27-F1875725A572}"/>
              </a:ext>
            </a:extLst>
          </p:cNvPr>
          <p:cNvSpPr>
            <a:spLocks noGrp="1"/>
          </p:cNvSpPr>
          <p:nvPr>
            <p:ph type="title"/>
          </p:nvPr>
        </p:nvSpPr>
        <p:spPr>
          <a:xfrm>
            <a:off x="364067" y="306074"/>
            <a:ext cx="8421512" cy="707886"/>
          </a:xfrm>
        </p:spPr>
        <p:txBody>
          <a:bodyPr/>
          <a:lstStyle/>
          <a:p>
            <a:r>
              <a:rPr lang="en-US" sz="4000" dirty="0"/>
              <a:t>Atomic Fission</a:t>
            </a:r>
          </a:p>
        </p:txBody>
      </p:sp>
      <p:sp>
        <p:nvSpPr>
          <p:cNvPr id="5" name="Content Placeholder 4">
            <a:extLst>
              <a:ext uri="{FF2B5EF4-FFF2-40B4-BE49-F238E27FC236}">
                <a16:creationId xmlns:a16="http://schemas.microsoft.com/office/drawing/2014/main" id="{FF5CD32D-6A1A-B557-7E52-AF75BB938463}"/>
              </a:ext>
            </a:extLst>
          </p:cNvPr>
          <p:cNvSpPr>
            <a:spLocks noGrp="1"/>
          </p:cNvSpPr>
          <p:nvPr>
            <p:ph idx="1"/>
          </p:nvPr>
        </p:nvSpPr>
        <p:spPr/>
        <p:txBody>
          <a:bodyPr/>
          <a:lstStyle/>
          <a:p>
            <a:r>
              <a:rPr lang="en-US" sz="2800" dirty="0"/>
              <a:t>Discovery of Radioactivity</a:t>
            </a:r>
          </a:p>
        </p:txBody>
      </p:sp>
      <p:pic>
        <p:nvPicPr>
          <p:cNvPr id="3" name="Picture 2">
            <a:extLst>
              <a:ext uri="{FF2B5EF4-FFF2-40B4-BE49-F238E27FC236}">
                <a16:creationId xmlns:a16="http://schemas.microsoft.com/office/drawing/2014/main" id="{21F7D0C7-23EA-4E72-F43A-9721A9EC3550}"/>
              </a:ext>
            </a:extLst>
          </p:cNvPr>
          <p:cNvPicPr>
            <a:picLocks noChangeAspect="1"/>
          </p:cNvPicPr>
          <p:nvPr/>
        </p:nvPicPr>
        <p:blipFill>
          <a:blip r:embed="rId2"/>
          <a:stretch>
            <a:fillRect/>
          </a:stretch>
        </p:blipFill>
        <p:spPr>
          <a:xfrm>
            <a:off x="1618838" y="1961945"/>
            <a:ext cx="5906324" cy="2934109"/>
          </a:xfrm>
          <a:prstGeom prst="rect">
            <a:avLst/>
          </a:prstGeom>
        </p:spPr>
      </p:pic>
      <p:sp>
        <p:nvSpPr>
          <p:cNvPr id="7" name="Slide Number Placeholder 6">
            <a:extLst>
              <a:ext uri="{FF2B5EF4-FFF2-40B4-BE49-F238E27FC236}">
                <a16:creationId xmlns:a16="http://schemas.microsoft.com/office/drawing/2014/main" id="{2B945C39-D213-5E49-7307-07330FA5F911}"/>
              </a:ext>
            </a:extLst>
          </p:cNvPr>
          <p:cNvSpPr>
            <a:spLocks noGrp="1"/>
          </p:cNvSpPr>
          <p:nvPr>
            <p:ph type="sldNum" sz="quarter" idx="10"/>
          </p:nvPr>
        </p:nvSpPr>
        <p:spPr/>
        <p:txBody>
          <a:bodyPr/>
          <a:lstStyle/>
          <a:p>
            <a:fld id="{C5DB56EC-E142-4263-99D2-5B737B5C9F29}" type="slidenum">
              <a:rPr lang="en-US" smtClean="0"/>
              <a:pPr/>
              <a:t>28</a:t>
            </a:fld>
            <a:endParaRPr lang="en-US" b="1" dirty="0"/>
          </a:p>
        </p:txBody>
      </p:sp>
    </p:spTree>
    <p:extLst>
      <p:ext uri="{BB962C8B-B14F-4D97-AF65-F5344CB8AC3E}">
        <p14:creationId xmlns:p14="http://schemas.microsoft.com/office/powerpoint/2010/main" val="27241626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09C65-DB89-86FD-1F4B-571C69ED80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D6EE73-44D2-078D-0015-2F6AD8AE9F65}"/>
              </a:ext>
            </a:extLst>
          </p:cNvPr>
          <p:cNvSpPr>
            <a:spLocks noGrp="1"/>
          </p:cNvSpPr>
          <p:nvPr>
            <p:ph type="title"/>
          </p:nvPr>
        </p:nvSpPr>
        <p:spPr>
          <a:xfrm>
            <a:off x="364067" y="306074"/>
            <a:ext cx="8421512" cy="707886"/>
          </a:xfrm>
        </p:spPr>
        <p:txBody>
          <a:bodyPr/>
          <a:lstStyle/>
          <a:p>
            <a:r>
              <a:rPr lang="en-US" sz="4000" dirty="0"/>
              <a:t>Atomic Fission</a:t>
            </a:r>
          </a:p>
        </p:txBody>
      </p:sp>
      <p:sp>
        <p:nvSpPr>
          <p:cNvPr id="5" name="Content Placeholder 4">
            <a:extLst>
              <a:ext uri="{FF2B5EF4-FFF2-40B4-BE49-F238E27FC236}">
                <a16:creationId xmlns:a16="http://schemas.microsoft.com/office/drawing/2014/main" id="{9B8BEFF4-997A-6BAE-B322-C744CD77B658}"/>
              </a:ext>
            </a:extLst>
          </p:cNvPr>
          <p:cNvSpPr>
            <a:spLocks noGrp="1"/>
          </p:cNvSpPr>
          <p:nvPr>
            <p:ph idx="1"/>
          </p:nvPr>
        </p:nvSpPr>
        <p:spPr/>
        <p:txBody>
          <a:bodyPr/>
          <a:lstStyle/>
          <a:p>
            <a:r>
              <a:rPr lang="en-US" sz="2800" dirty="0"/>
              <a:t>Discovery of Radioactivity</a:t>
            </a:r>
          </a:p>
        </p:txBody>
      </p:sp>
      <p:pic>
        <p:nvPicPr>
          <p:cNvPr id="6" name="Picture 5">
            <a:extLst>
              <a:ext uri="{FF2B5EF4-FFF2-40B4-BE49-F238E27FC236}">
                <a16:creationId xmlns:a16="http://schemas.microsoft.com/office/drawing/2014/main" id="{BF4CA8E5-21F4-E0EE-6DF8-398222B0C441}"/>
              </a:ext>
            </a:extLst>
          </p:cNvPr>
          <p:cNvPicPr>
            <a:picLocks noChangeAspect="1"/>
          </p:cNvPicPr>
          <p:nvPr/>
        </p:nvPicPr>
        <p:blipFill>
          <a:blip r:embed="rId2"/>
          <a:stretch>
            <a:fillRect/>
          </a:stretch>
        </p:blipFill>
        <p:spPr>
          <a:xfrm>
            <a:off x="590675" y="1900434"/>
            <a:ext cx="7968296" cy="3428123"/>
          </a:xfrm>
          <a:prstGeom prst="rect">
            <a:avLst/>
          </a:prstGeom>
        </p:spPr>
      </p:pic>
      <p:sp>
        <p:nvSpPr>
          <p:cNvPr id="7" name="Slide Number Placeholder 6">
            <a:extLst>
              <a:ext uri="{FF2B5EF4-FFF2-40B4-BE49-F238E27FC236}">
                <a16:creationId xmlns:a16="http://schemas.microsoft.com/office/drawing/2014/main" id="{F06ABE41-4035-F9DE-B923-A9921BF8AD47}"/>
              </a:ext>
            </a:extLst>
          </p:cNvPr>
          <p:cNvSpPr>
            <a:spLocks noGrp="1"/>
          </p:cNvSpPr>
          <p:nvPr>
            <p:ph type="sldNum" sz="quarter" idx="10"/>
          </p:nvPr>
        </p:nvSpPr>
        <p:spPr/>
        <p:txBody>
          <a:bodyPr/>
          <a:lstStyle/>
          <a:p>
            <a:fld id="{C5DB56EC-E142-4263-99D2-5B737B5C9F29}" type="slidenum">
              <a:rPr lang="en-US" smtClean="0"/>
              <a:pPr/>
              <a:t>29</a:t>
            </a:fld>
            <a:endParaRPr lang="en-US" b="1" dirty="0"/>
          </a:p>
        </p:txBody>
      </p:sp>
    </p:spTree>
    <p:extLst>
      <p:ext uri="{BB962C8B-B14F-4D97-AF65-F5344CB8AC3E}">
        <p14:creationId xmlns:p14="http://schemas.microsoft.com/office/powerpoint/2010/main" val="21651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B368C-8775-CEC5-8196-60427B16EF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D30AD6E-8C8E-6A1D-AD59-BBAC03645359}"/>
              </a:ext>
            </a:extLst>
          </p:cNvPr>
          <p:cNvSpPr>
            <a:spLocks noGrp="1"/>
          </p:cNvSpPr>
          <p:nvPr>
            <p:ph type="title"/>
          </p:nvPr>
        </p:nvSpPr>
        <p:spPr>
          <a:xfrm>
            <a:off x="364067" y="244518"/>
            <a:ext cx="8421512" cy="830997"/>
          </a:xfrm>
        </p:spPr>
        <p:txBody>
          <a:bodyPr/>
          <a:lstStyle/>
          <a:p>
            <a:r>
              <a:rPr lang="en-US" dirty="0"/>
              <a:t>Discovery of  Radioactivity</a:t>
            </a:r>
          </a:p>
        </p:txBody>
      </p:sp>
      <p:sp>
        <p:nvSpPr>
          <p:cNvPr id="5" name="Content Placeholder 4">
            <a:extLst>
              <a:ext uri="{FF2B5EF4-FFF2-40B4-BE49-F238E27FC236}">
                <a16:creationId xmlns:a16="http://schemas.microsoft.com/office/drawing/2014/main" id="{C67A3BBF-C2AA-15DA-49B9-3AC4FAA78B00}"/>
              </a:ext>
            </a:extLst>
          </p:cNvPr>
          <p:cNvSpPr>
            <a:spLocks noGrp="1"/>
          </p:cNvSpPr>
          <p:nvPr>
            <p:ph idx="1"/>
          </p:nvPr>
        </p:nvSpPr>
        <p:spPr>
          <a:xfrm>
            <a:off x="364067" y="1245977"/>
            <a:ext cx="8387645" cy="5215465"/>
          </a:xfrm>
        </p:spPr>
        <p:txBody>
          <a:bodyPr/>
          <a:lstStyle/>
          <a:p>
            <a:r>
              <a:rPr lang="en-US" dirty="0"/>
              <a:t>Roentgen learns that X-radiation can also expose photographic film</a:t>
            </a:r>
          </a:p>
          <a:p>
            <a:r>
              <a:rPr lang="en-US" dirty="0"/>
              <a:t>Becquerel learn if fluorescent minerals can have same effect (no), but sees that one rock with uranium salt minerals fogged the photographic plate</a:t>
            </a:r>
          </a:p>
          <a:p>
            <a:r>
              <a:rPr lang="en-US" dirty="0"/>
              <a:t>Marie &amp; Pierre</a:t>
            </a:r>
            <a:br>
              <a:rPr lang="en-US" dirty="0"/>
            </a:br>
            <a:r>
              <a:rPr lang="en-US" dirty="0"/>
              <a:t>Curie determine</a:t>
            </a:r>
            <a:br>
              <a:rPr lang="en-US" dirty="0"/>
            </a:br>
            <a:r>
              <a:rPr lang="en-US" dirty="0"/>
              <a:t>that the element</a:t>
            </a:r>
            <a:br>
              <a:rPr lang="en-US" dirty="0"/>
            </a:br>
            <a:r>
              <a:rPr lang="en-US" dirty="0"/>
              <a:t>radium has even</a:t>
            </a:r>
            <a:br>
              <a:rPr lang="en-US" dirty="0"/>
            </a:br>
            <a:r>
              <a:rPr lang="en-US" dirty="0"/>
              <a:t>more radioactivity</a:t>
            </a:r>
            <a:br>
              <a:rPr lang="en-US" dirty="0"/>
            </a:br>
            <a:r>
              <a:rPr lang="en-US" dirty="0"/>
              <a:t>than uranium</a:t>
            </a:r>
          </a:p>
        </p:txBody>
      </p:sp>
      <p:pic>
        <p:nvPicPr>
          <p:cNvPr id="3" name="Picture 2">
            <a:extLst>
              <a:ext uri="{FF2B5EF4-FFF2-40B4-BE49-F238E27FC236}">
                <a16:creationId xmlns:a16="http://schemas.microsoft.com/office/drawing/2014/main" id="{008E7B94-C3AC-0BA5-E30D-B1D6C3318B52}"/>
              </a:ext>
            </a:extLst>
          </p:cNvPr>
          <p:cNvPicPr>
            <a:picLocks noChangeAspect="1"/>
          </p:cNvPicPr>
          <p:nvPr/>
        </p:nvPicPr>
        <p:blipFill>
          <a:blip r:embed="rId2"/>
          <a:stretch>
            <a:fillRect/>
          </a:stretch>
        </p:blipFill>
        <p:spPr>
          <a:xfrm>
            <a:off x="6362568" y="3807570"/>
            <a:ext cx="2526458" cy="2386960"/>
          </a:xfrm>
          <a:prstGeom prst="rect">
            <a:avLst/>
          </a:prstGeom>
        </p:spPr>
      </p:pic>
      <p:sp>
        <p:nvSpPr>
          <p:cNvPr id="6" name="Slide Number Placeholder 5">
            <a:extLst>
              <a:ext uri="{FF2B5EF4-FFF2-40B4-BE49-F238E27FC236}">
                <a16:creationId xmlns:a16="http://schemas.microsoft.com/office/drawing/2014/main" id="{069897F5-9F2C-4028-C075-80C6BC484E43}"/>
              </a:ext>
            </a:extLst>
          </p:cNvPr>
          <p:cNvSpPr>
            <a:spLocks noGrp="1"/>
          </p:cNvSpPr>
          <p:nvPr>
            <p:ph type="sldNum" sz="quarter" idx="10"/>
          </p:nvPr>
        </p:nvSpPr>
        <p:spPr/>
        <p:txBody>
          <a:bodyPr/>
          <a:lstStyle/>
          <a:p>
            <a:fld id="{C5DB56EC-E142-4263-99D2-5B737B5C9F29}" type="slidenum">
              <a:rPr lang="en-US" smtClean="0"/>
              <a:pPr/>
              <a:t>3</a:t>
            </a:fld>
            <a:endParaRPr lang="en-US" b="1" dirty="0"/>
          </a:p>
        </p:txBody>
      </p:sp>
      <p:pic>
        <p:nvPicPr>
          <p:cNvPr id="7" name="Picture 6">
            <a:extLst>
              <a:ext uri="{FF2B5EF4-FFF2-40B4-BE49-F238E27FC236}">
                <a16:creationId xmlns:a16="http://schemas.microsoft.com/office/drawing/2014/main" id="{4BE173BA-CA3C-216E-4BCF-1DA3A5835086}"/>
              </a:ext>
            </a:extLst>
          </p:cNvPr>
          <p:cNvPicPr>
            <a:picLocks noChangeAspect="1"/>
          </p:cNvPicPr>
          <p:nvPr/>
        </p:nvPicPr>
        <p:blipFill>
          <a:blip r:embed="rId3"/>
          <a:stretch>
            <a:fillRect/>
          </a:stretch>
        </p:blipFill>
        <p:spPr>
          <a:xfrm>
            <a:off x="3563815" y="3807569"/>
            <a:ext cx="2798753" cy="2411977"/>
          </a:xfrm>
          <a:prstGeom prst="rect">
            <a:avLst/>
          </a:prstGeom>
        </p:spPr>
      </p:pic>
    </p:spTree>
    <p:extLst>
      <p:ext uri="{BB962C8B-B14F-4D97-AF65-F5344CB8AC3E}">
        <p14:creationId xmlns:p14="http://schemas.microsoft.com/office/powerpoint/2010/main" val="997333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FDC0F-1AA4-0344-8777-44287AD118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DE284A-9105-8250-57C7-AA4027EB36B1}"/>
              </a:ext>
            </a:extLst>
          </p:cNvPr>
          <p:cNvSpPr>
            <a:spLocks noGrp="1"/>
          </p:cNvSpPr>
          <p:nvPr>
            <p:ph type="title"/>
          </p:nvPr>
        </p:nvSpPr>
        <p:spPr>
          <a:xfrm>
            <a:off x="364067" y="244518"/>
            <a:ext cx="8421512" cy="830997"/>
          </a:xfrm>
        </p:spPr>
        <p:txBody>
          <a:bodyPr/>
          <a:lstStyle/>
          <a:p>
            <a:r>
              <a:rPr lang="en-US" dirty="0"/>
              <a:t>Nuclear Binding Energy</a:t>
            </a:r>
          </a:p>
        </p:txBody>
      </p:sp>
      <p:sp>
        <p:nvSpPr>
          <p:cNvPr id="5" name="Content Placeholder 4">
            <a:extLst>
              <a:ext uri="{FF2B5EF4-FFF2-40B4-BE49-F238E27FC236}">
                <a16:creationId xmlns:a16="http://schemas.microsoft.com/office/drawing/2014/main" id="{8237ACA3-7488-C667-78F4-C0A11E22A880}"/>
              </a:ext>
            </a:extLst>
          </p:cNvPr>
          <p:cNvSpPr>
            <a:spLocks noGrp="1"/>
          </p:cNvSpPr>
          <p:nvPr>
            <p:ph idx="1"/>
          </p:nvPr>
        </p:nvSpPr>
        <p:spPr>
          <a:xfrm>
            <a:off x="364067" y="1245977"/>
            <a:ext cx="8387645" cy="5215465"/>
          </a:xfrm>
        </p:spPr>
        <p:txBody>
          <a:bodyPr/>
          <a:lstStyle/>
          <a:p>
            <a:r>
              <a:rPr lang="en-US" dirty="0"/>
              <a:t>Except for </a:t>
            </a:r>
            <a:r>
              <a:rPr lang="en-US" baseline="30000" dirty="0"/>
              <a:t>1</a:t>
            </a:r>
            <a:r>
              <a:rPr lang="en-US" dirty="0"/>
              <a:t>H nucleus, all atoms have multiple protons in a nucleus</a:t>
            </a:r>
          </a:p>
          <a:p>
            <a:r>
              <a:rPr lang="en-US" dirty="0"/>
              <a:t>As like charges repel, something must keep protons held together in the nucleus. This is a force called </a:t>
            </a:r>
            <a:r>
              <a:rPr lang="en-US" b="1" dirty="0">
                <a:solidFill>
                  <a:srgbClr val="00FF00"/>
                </a:solidFill>
              </a:rPr>
              <a:t>nuclear binding energy</a:t>
            </a:r>
          </a:p>
          <a:p>
            <a:r>
              <a:rPr lang="en-US" dirty="0"/>
              <a:t>This binding energy keeps nuclei stable. But too little binding energy can lead to natural radioactivity (nuclear disintegration)</a:t>
            </a:r>
          </a:p>
          <a:p>
            <a:r>
              <a:rPr lang="en-US" dirty="0"/>
              <a:t>Scientists can force (smash) nuclei together to cause artificial radioactivity</a:t>
            </a:r>
          </a:p>
          <a:p>
            <a:r>
              <a:rPr lang="en-US" dirty="0"/>
              <a:t>All kinds of radioactivity (nuclear disintegration) leads to energy release</a:t>
            </a:r>
          </a:p>
        </p:txBody>
      </p:sp>
      <p:sp>
        <p:nvSpPr>
          <p:cNvPr id="6" name="Slide Number Placeholder 5">
            <a:extLst>
              <a:ext uri="{FF2B5EF4-FFF2-40B4-BE49-F238E27FC236}">
                <a16:creationId xmlns:a16="http://schemas.microsoft.com/office/drawing/2014/main" id="{F3AD28BB-9FAE-C4DD-D916-7DA4082088CF}"/>
              </a:ext>
            </a:extLst>
          </p:cNvPr>
          <p:cNvSpPr>
            <a:spLocks noGrp="1"/>
          </p:cNvSpPr>
          <p:nvPr>
            <p:ph type="sldNum" sz="quarter" idx="10"/>
          </p:nvPr>
        </p:nvSpPr>
        <p:spPr/>
        <p:txBody>
          <a:bodyPr/>
          <a:lstStyle/>
          <a:p>
            <a:fld id="{C5DB56EC-E142-4263-99D2-5B737B5C9F29}" type="slidenum">
              <a:rPr lang="en-US" smtClean="0"/>
              <a:pPr/>
              <a:t>4</a:t>
            </a:fld>
            <a:endParaRPr lang="en-US" b="1" dirty="0"/>
          </a:p>
        </p:txBody>
      </p:sp>
    </p:spTree>
    <p:extLst>
      <p:ext uri="{BB962C8B-B14F-4D97-AF65-F5344CB8AC3E}">
        <p14:creationId xmlns:p14="http://schemas.microsoft.com/office/powerpoint/2010/main" val="1736282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862F6-FD57-2CF6-F109-8557BFA501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3EDF73-FED7-E55C-E07B-B757203639F0}"/>
              </a:ext>
            </a:extLst>
          </p:cNvPr>
          <p:cNvSpPr>
            <a:spLocks noGrp="1"/>
          </p:cNvSpPr>
          <p:nvPr>
            <p:ph type="title"/>
          </p:nvPr>
        </p:nvSpPr>
        <p:spPr>
          <a:xfrm>
            <a:off x="364067" y="306074"/>
            <a:ext cx="8421512" cy="707886"/>
          </a:xfrm>
        </p:spPr>
        <p:txBody>
          <a:bodyPr/>
          <a:lstStyle/>
          <a:p>
            <a:r>
              <a:rPr lang="en-US" sz="4000" dirty="0"/>
              <a:t>Alpha, Beta, Gamma Radioactivity</a:t>
            </a:r>
          </a:p>
        </p:txBody>
      </p:sp>
      <p:sp>
        <p:nvSpPr>
          <p:cNvPr id="5" name="Content Placeholder 4">
            <a:extLst>
              <a:ext uri="{FF2B5EF4-FFF2-40B4-BE49-F238E27FC236}">
                <a16:creationId xmlns:a16="http://schemas.microsoft.com/office/drawing/2014/main" id="{74ABCE91-0270-D0E2-77AF-8F230598BEAA}"/>
              </a:ext>
            </a:extLst>
          </p:cNvPr>
          <p:cNvSpPr>
            <a:spLocks noGrp="1"/>
          </p:cNvSpPr>
          <p:nvPr>
            <p:ph idx="1"/>
          </p:nvPr>
        </p:nvSpPr>
        <p:spPr>
          <a:xfrm>
            <a:off x="372533" y="1148862"/>
            <a:ext cx="8387645" cy="5398693"/>
          </a:xfrm>
        </p:spPr>
        <p:txBody>
          <a:bodyPr/>
          <a:lstStyle/>
          <a:p>
            <a:r>
              <a:rPr lang="en-US" sz="2200" dirty="0"/>
              <a:t>All nuclei with 84 and more protons are radioactive, and those with less have stable and unstable isotopes</a:t>
            </a:r>
          </a:p>
          <a:p>
            <a:r>
              <a:rPr lang="en-US" sz="2200" dirty="0"/>
              <a:t>The decay of radioactive isotopes can be </a:t>
            </a:r>
            <a:r>
              <a:rPr lang="en-US" sz="2200" b="1" dirty="0">
                <a:solidFill>
                  <a:srgbClr val="00FF00"/>
                </a:solidFill>
              </a:rPr>
              <a:t>alpha</a:t>
            </a:r>
            <a:r>
              <a:rPr lang="en-US" sz="2200" dirty="0"/>
              <a:t>, </a:t>
            </a:r>
            <a:r>
              <a:rPr lang="en-US" sz="2200" b="1" dirty="0">
                <a:solidFill>
                  <a:srgbClr val="00FF00"/>
                </a:solidFill>
              </a:rPr>
              <a:t>beta</a:t>
            </a:r>
            <a:r>
              <a:rPr lang="en-US" sz="2200" dirty="0"/>
              <a:t>, and </a:t>
            </a:r>
            <a:r>
              <a:rPr lang="en-US" sz="2200" b="1" dirty="0">
                <a:solidFill>
                  <a:srgbClr val="00FF00"/>
                </a:solidFill>
              </a:rPr>
              <a:t>gamma</a:t>
            </a:r>
          </a:p>
          <a:p>
            <a:r>
              <a:rPr lang="en-US" sz="2200" dirty="0"/>
              <a:t>The radiation of this nuclear disintegration can be damaging to atoms and the molecules/compounds of which they are part, and to cells and tissues in which these compounds exist</a:t>
            </a:r>
          </a:p>
          <a:p>
            <a:r>
              <a:rPr lang="en-US" sz="2200" dirty="0"/>
              <a:t>The energy of the radiation can cause ionization, usually by knocking out electrons</a:t>
            </a:r>
            <a:br>
              <a:rPr lang="en-US" sz="2200" dirty="0"/>
            </a:br>
            <a:r>
              <a:rPr lang="en-US" sz="2200" dirty="0"/>
              <a:t>from atoms</a:t>
            </a:r>
          </a:p>
          <a:p>
            <a:r>
              <a:rPr lang="en-US" sz="2200" dirty="0"/>
              <a:t>However, some radiation can be</a:t>
            </a:r>
            <a:br>
              <a:rPr lang="en-US" sz="2200" dirty="0"/>
            </a:br>
            <a:r>
              <a:rPr lang="en-US" sz="2200" dirty="0"/>
              <a:t>blocked, indicating some protection</a:t>
            </a:r>
          </a:p>
        </p:txBody>
      </p:sp>
      <p:pic>
        <p:nvPicPr>
          <p:cNvPr id="3" name="Picture 2">
            <a:extLst>
              <a:ext uri="{FF2B5EF4-FFF2-40B4-BE49-F238E27FC236}">
                <a16:creationId xmlns:a16="http://schemas.microsoft.com/office/drawing/2014/main" id="{660FD6CD-24AB-9BB2-92C0-53795D2D8061}"/>
              </a:ext>
            </a:extLst>
          </p:cNvPr>
          <p:cNvPicPr>
            <a:picLocks noChangeAspect="1"/>
          </p:cNvPicPr>
          <p:nvPr/>
        </p:nvPicPr>
        <p:blipFill>
          <a:blip r:embed="rId2"/>
          <a:stretch>
            <a:fillRect/>
          </a:stretch>
        </p:blipFill>
        <p:spPr>
          <a:xfrm>
            <a:off x="5955324" y="4482069"/>
            <a:ext cx="2714068" cy="1982569"/>
          </a:xfrm>
          <a:prstGeom prst="rect">
            <a:avLst/>
          </a:prstGeom>
        </p:spPr>
      </p:pic>
      <p:sp>
        <p:nvSpPr>
          <p:cNvPr id="7" name="Slide Number Placeholder 6">
            <a:extLst>
              <a:ext uri="{FF2B5EF4-FFF2-40B4-BE49-F238E27FC236}">
                <a16:creationId xmlns:a16="http://schemas.microsoft.com/office/drawing/2014/main" id="{33594FA8-2B88-003D-8B8F-81D4E776D74C}"/>
              </a:ext>
            </a:extLst>
          </p:cNvPr>
          <p:cNvSpPr>
            <a:spLocks noGrp="1"/>
          </p:cNvSpPr>
          <p:nvPr>
            <p:ph type="sldNum" sz="quarter" idx="10"/>
          </p:nvPr>
        </p:nvSpPr>
        <p:spPr/>
        <p:txBody>
          <a:bodyPr/>
          <a:lstStyle/>
          <a:p>
            <a:fld id="{C5DB56EC-E142-4263-99D2-5B737B5C9F29}" type="slidenum">
              <a:rPr lang="en-US" smtClean="0"/>
              <a:pPr/>
              <a:t>5</a:t>
            </a:fld>
            <a:endParaRPr lang="en-US" b="1" dirty="0"/>
          </a:p>
        </p:txBody>
      </p:sp>
    </p:spTree>
    <p:extLst>
      <p:ext uri="{BB962C8B-B14F-4D97-AF65-F5344CB8AC3E}">
        <p14:creationId xmlns:p14="http://schemas.microsoft.com/office/powerpoint/2010/main" val="4173451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24DA-05D0-D1C7-4531-D083E8B2E1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F32F50-5386-95D9-BCF7-BDA0744B1DE1}"/>
              </a:ext>
            </a:extLst>
          </p:cNvPr>
          <p:cNvSpPr>
            <a:spLocks noGrp="1"/>
          </p:cNvSpPr>
          <p:nvPr>
            <p:ph type="title"/>
          </p:nvPr>
        </p:nvSpPr>
        <p:spPr>
          <a:xfrm>
            <a:off x="364067" y="306074"/>
            <a:ext cx="8421512" cy="707886"/>
          </a:xfrm>
        </p:spPr>
        <p:txBody>
          <a:bodyPr/>
          <a:lstStyle/>
          <a:p>
            <a:r>
              <a:rPr lang="en-US" sz="4000" dirty="0"/>
              <a:t>Ionization versus Penetrating Power</a:t>
            </a:r>
          </a:p>
        </p:txBody>
      </p:sp>
      <p:sp>
        <p:nvSpPr>
          <p:cNvPr id="5" name="Content Placeholder 4">
            <a:extLst>
              <a:ext uri="{FF2B5EF4-FFF2-40B4-BE49-F238E27FC236}">
                <a16:creationId xmlns:a16="http://schemas.microsoft.com/office/drawing/2014/main" id="{E03C754B-0D42-DD42-3E4A-67B663AACE22}"/>
              </a:ext>
            </a:extLst>
          </p:cNvPr>
          <p:cNvSpPr>
            <a:spLocks noGrp="1"/>
          </p:cNvSpPr>
          <p:nvPr>
            <p:ph idx="1"/>
          </p:nvPr>
        </p:nvSpPr>
        <p:spPr>
          <a:xfrm>
            <a:off x="372533" y="1109786"/>
            <a:ext cx="8387645" cy="5437770"/>
          </a:xfrm>
        </p:spPr>
        <p:txBody>
          <a:bodyPr/>
          <a:lstStyle/>
          <a:p>
            <a:r>
              <a:rPr lang="en-US" sz="2000" dirty="0"/>
              <a:t>Generally there is a trade-off in ionizing power versus penetrating power</a:t>
            </a:r>
          </a:p>
          <a:p>
            <a:r>
              <a:rPr lang="en-US" sz="2000" dirty="0"/>
              <a:t>Alpha particles have a large mass compared to beta particles &amp; gamma rays, so they do not penetrate very much. But they have considerable ability to ionize and damage molecules/compounds</a:t>
            </a:r>
          </a:p>
          <a:p>
            <a:r>
              <a:rPr lang="en-US" sz="2000" dirty="0"/>
              <a:t>Beta have far more penetrating power but less ionizing power</a:t>
            </a:r>
          </a:p>
          <a:p>
            <a:r>
              <a:rPr lang="en-US" sz="2000" dirty="0"/>
              <a:t>Gamma rays have no mass, are most penetrating, but less ionizing</a:t>
            </a:r>
          </a:p>
        </p:txBody>
      </p:sp>
      <p:pic>
        <p:nvPicPr>
          <p:cNvPr id="6" name="Picture 5">
            <a:extLst>
              <a:ext uri="{FF2B5EF4-FFF2-40B4-BE49-F238E27FC236}">
                <a16:creationId xmlns:a16="http://schemas.microsoft.com/office/drawing/2014/main" id="{0B27B283-6141-0BCD-3F6C-BB7989AA08D3}"/>
              </a:ext>
            </a:extLst>
          </p:cNvPr>
          <p:cNvPicPr>
            <a:picLocks noChangeAspect="1"/>
          </p:cNvPicPr>
          <p:nvPr/>
        </p:nvPicPr>
        <p:blipFill>
          <a:blip r:embed="rId2"/>
          <a:stretch>
            <a:fillRect/>
          </a:stretch>
        </p:blipFill>
        <p:spPr>
          <a:xfrm>
            <a:off x="535659" y="4185024"/>
            <a:ext cx="8078327" cy="2362530"/>
          </a:xfrm>
          <a:prstGeom prst="rect">
            <a:avLst/>
          </a:prstGeom>
        </p:spPr>
      </p:pic>
      <p:sp>
        <p:nvSpPr>
          <p:cNvPr id="9" name="Slide Number Placeholder 8">
            <a:extLst>
              <a:ext uri="{FF2B5EF4-FFF2-40B4-BE49-F238E27FC236}">
                <a16:creationId xmlns:a16="http://schemas.microsoft.com/office/drawing/2014/main" id="{59EE34C9-4B0C-C2BD-A94D-A0188549B304}"/>
              </a:ext>
            </a:extLst>
          </p:cNvPr>
          <p:cNvSpPr>
            <a:spLocks noGrp="1"/>
          </p:cNvSpPr>
          <p:nvPr>
            <p:ph type="sldNum" sz="quarter" idx="10"/>
          </p:nvPr>
        </p:nvSpPr>
        <p:spPr/>
        <p:txBody>
          <a:bodyPr/>
          <a:lstStyle/>
          <a:p>
            <a:fld id="{C5DB56EC-E142-4263-99D2-5B737B5C9F29}" type="slidenum">
              <a:rPr lang="en-US" smtClean="0"/>
              <a:pPr/>
              <a:t>6</a:t>
            </a:fld>
            <a:endParaRPr lang="en-US" b="1" dirty="0"/>
          </a:p>
        </p:txBody>
      </p:sp>
    </p:spTree>
    <p:extLst>
      <p:ext uri="{BB962C8B-B14F-4D97-AF65-F5344CB8AC3E}">
        <p14:creationId xmlns:p14="http://schemas.microsoft.com/office/powerpoint/2010/main" val="3834892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E8367-616B-7A81-BF72-A9A993F992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50F024-7644-8B3D-5503-33AF179ACAE6}"/>
              </a:ext>
            </a:extLst>
          </p:cNvPr>
          <p:cNvSpPr>
            <a:spLocks noGrp="1"/>
          </p:cNvSpPr>
          <p:nvPr>
            <p:ph type="title"/>
          </p:nvPr>
        </p:nvSpPr>
        <p:spPr>
          <a:xfrm>
            <a:off x="372533" y="162883"/>
            <a:ext cx="8421512" cy="830997"/>
          </a:xfrm>
        </p:spPr>
        <p:txBody>
          <a:bodyPr/>
          <a:lstStyle/>
          <a:p>
            <a:r>
              <a:rPr lang="en-US" dirty="0"/>
              <a:t>Alpha Decay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2D5183B-8A0B-B0FD-7BBC-D33062055D4F}"/>
                  </a:ext>
                </a:extLst>
              </p:cNvPr>
              <p:cNvSpPr>
                <a:spLocks noGrp="1"/>
              </p:cNvSpPr>
              <p:nvPr>
                <p:ph idx="1"/>
              </p:nvPr>
            </p:nvSpPr>
            <p:spPr>
              <a:xfrm>
                <a:off x="372533" y="1101970"/>
                <a:ext cx="8387645" cy="5445586"/>
              </a:xfrm>
            </p:spPr>
            <p:txBody>
              <a:bodyPr/>
              <a:lstStyle/>
              <a:p>
                <a:r>
                  <a:rPr lang="en-US" dirty="0"/>
                  <a:t>Many isotopes of different elements show this type of nuclear disintegration. Examples:</a:t>
                </a:r>
              </a:p>
              <a:p>
                <a14:m>
                  <m:oMath xmlns:m="http://schemas.openxmlformats.org/officeDocument/2006/math">
                    <m:sPre>
                      <m:sPrePr>
                        <m:ctrlPr>
                          <a:rPr lang="en-US" i="1" smtClean="0">
                            <a:latin typeface="Cambria Math" panose="02040503050406030204" pitchFamily="18" charset="0"/>
                          </a:rPr>
                        </m:ctrlPr>
                      </m:sPrePr>
                      <m:sub>
                        <m:r>
                          <a:rPr lang="en-US" b="0" i="1" smtClean="0">
                            <a:latin typeface="Cambria Math" panose="02040503050406030204" pitchFamily="18" charset="0"/>
                          </a:rPr>
                          <m:t>92</m:t>
                        </m:r>
                      </m:sub>
                      <m:sup>
                        <m:r>
                          <a:rPr lang="en-US" b="0" i="1" smtClean="0">
                            <a:latin typeface="Cambria Math" panose="02040503050406030204" pitchFamily="18" charset="0"/>
                          </a:rPr>
                          <m:t>238</m:t>
                        </m:r>
                      </m:sup>
                      <m:e>
                        <m:r>
                          <m:rPr>
                            <m:sty m:val="p"/>
                          </m:rPr>
                          <a:rPr lang="en-US" b="0" i="0" smtClean="0">
                            <a:latin typeface="Cambria Math" panose="02040503050406030204" pitchFamily="18" charset="0"/>
                          </a:rPr>
                          <m:t>U</m:t>
                        </m:r>
                      </m:e>
                    </m:sPre>
                    <m:r>
                      <a:rPr lang="en-US" b="0" i="1" smtClean="0">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b="0" i="1" smtClean="0">
                            <a:latin typeface="Cambria Math" panose="02040503050406030204" pitchFamily="18" charset="0"/>
                          </a:rPr>
                          <m:t>2</m:t>
                        </m:r>
                      </m:sub>
                      <m:sup>
                        <m:r>
                          <a:rPr lang="en-US" b="0" i="1" smtClean="0">
                            <a:latin typeface="Cambria Math" panose="02040503050406030204" pitchFamily="18" charset="0"/>
                          </a:rPr>
                          <m:t>4</m:t>
                        </m:r>
                      </m:sup>
                      <m:e>
                        <m:r>
                          <m:rPr>
                            <m:sty m:val="p"/>
                          </m:rPr>
                          <a:rPr lang="en-US" b="0" i="0" smtClean="0">
                            <a:latin typeface="Cambria Math" panose="02040503050406030204" pitchFamily="18" charset="0"/>
                          </a:rPr>
                          <m:t>He</m:t>
                        </m:r>
                      </m:e>
                    </m:sPre>
                    <m:r>
                      <a:rPr lang="en-US" b="0" i="1" smtClean="0">
                        <a:latin typeface="Cambria Math" panose="02040503050406030204" pitchFamily="18" charset="0"/>
                      </a:rPr>
                      <m:t>+</m:t>
                    </m:r>
                    <m:sPre>
                      <m:sPrePr>
                        <m:ctrlPr>
                          <a:rPr lang="en-US">
                            <a:latin typeface="Cambria Math" panose="02040503050406030204" pitchFamily="18" charset="0"/>
                          </a:rPr>
                        </m:ctrlPr>
                      </m:sPrePr>
                      <m:sub>
                        <m:r>
                          <a:rPr lang="en-US" b="0" i="0" smtClean="0">
                            <a:latin typeface="Cambria Math" panose="02040503050406030204" pitchFamily="18" charset="0"/>
                          </a:rPr>
                          <m:t>90</m:t>
                        </m:r>
                      </m:sub>
                      <m:sup>
                        <m:r>
                          <a:rPr lang="en-US" b="0" i="0" smtClean="0">
                            <a:latin typeface="Cambria Math" panose="02040503050406030204" pitchFamily="18" charset="0"/>
                          </a:rPr>
                          <m:t>234</m:t>
                        </m:r>
                      </m:sup>
                      <m:e>
                        <m:r>
                          <m:rPr>
                            <m:sty m:val="p"/>
                          </m:rPr>
                          <a:rPr lang="en-US" b="0" i="0" smtClean="0">
                            <a:latin typeface="Cambria Math" panose="02040503050406030204" pitchFamily="18" charset="0"/>
                          </a:rPr>
                          <m:t>Th</m:t>
                        </m:r>
                      </m:e>
                    </m:sPre>
                  </m:oMath>
                </a14:m>
                <a:endParaRPr lang="en-US" dirty="0">
                  <a:latin typeface="Verdana (Body)"/>
                </a:endParaRPr>
              </a:p>
              <a:p>
                <a14:m>
                  <m:oMath xmlns:m="http://schemas.openxmlformats.org/officeDocument/2006/math">
                    <m:sPre>
                      <m:sPrePr>
                        <m:ctrlPr>
                          <a:rPr lang="en-US" i="1">
                            <a:latin typeface="Cambria Math" panose="02040503050406030204" pitchFamily="18" charset="0"/>
                          </a:rPr>
                        </m:ctrlPr>
                      </m:sPrePr>
                      <m:sub>
                        <m:r>
                          <a:rPr lang="en-US" i="1">
                            <a:latin typeface="Cambria Math" panose="02040503050406030204" pitchFamily="18" charset="0"/>
                          </a:rPr>
                          <m:t>9</m:t>
                        </m:r>
                        <m:r>
                          <a:rPr lang="en-US" b="0" i="1" smtClean="0">
                            <a:latin typeface="Cambria Math" panose="02040503050406030204" pitchFamily="18" charset="0"/>
                          </a:rPr>
                          <m:t>0</m:t>
                        </m:r>
                      </m:sub>
                      <m:sup>
                        <m:r>
                          <a:rPr lang="en-US" i="1">
                            <a:latin typeface="Cambria Math" panose="02040503050406030204" pitchFamily="18" charset="0"/>
                          </a:rPr>
                          <m:t>23</m:t>
                        </m:r>
                        <m:r>
                          <a:rPr lang="en-US" b="0" i="1" smtClean="0">
                            <a:latin typeface="Cambria Math" panose="02040503050406030204" pitchFamily="18" charset="0"/>
                          </a:rPr>
                          <m:t>0</m:t>
                        </m:r>
                      </m:sup>
                      <m:e>
                        <m:r>
                          <m:rPr>
                            <m:sty m:val="p"/>
                          </m:rPr>
                          <a:rPr lang="en-US" b="0" i="0" smtClean="0">
                            <a:latin typeface="Cambria Math" panose="02040503050406030204" pitchFamily="18" charset="0"/>
                          </a:rPr>
                          <m:t>Th</m:t>
                        </m:r>
                      </m:e>
                    </m:sPre>
                    <m:r>
                      <a:rPr lang="en-US" i="1">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2</m:t>
                        </m:r>
                      </m:sub>
                      <m:sup>
                        <m:r>
                          <a:rPr lang="en-US" i="1">
                            <a:latin typeface="Cambria Math" panose="02040503050406030204" pitchFamily="18" charset="0"/>
                          </a:rPr>
                          <m:t>4</m:t>
                        </m:r>
                      </m:sup>
                      <m:e>
                        <m:r>
                          <m:rPr>
                            <m:sty m:val="p"/>
                          </m:rPr>
                          <a:rPr lang="en-US">
                            <a:latin typeface="Cambria Math" panose="02040503050406030204" pitchFamily="18" charset="0"/>
                          </a:rPr>
                          <m:t>He</m:t>
                        </m:r>
                      </m:e>
                    </m:sPre>
                    <m:r>
                      <a:rPr lang="en-US" i="1">
                        <a:latin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88</m:t>
                        </m:r>
                      </m:sub>
                      <m:sup>
                        <m:r>
                          <a:rPr lang="en-US">
                            <a:latin typeface="Cambria Math" panose="02040503050406030204" pitchFamily="18" charset="0"/>
                          </a:rPr>
                          <m:t>2</m:t>
                        </m:r>
                        <m:r>
                          <a:rPr lang="en-US" b="0" i="0" smtClean="0">
                            <a:latin typeface="Cambria Math" panose="02040503050406030204" pitchFamily="18" charset="0"/>
                          </a:rPr>
                          <m:t>26</m:t>
                        </m:r>
                      </m:sup>
                      <m:e>
                        <m:r>
                          <m:rPr>
                            <m:sty m:val="p"/>
                          </m:rPr>
                          <a:rPr lang="en-US" b="0" i="0" smtClean="0">
                            <a:latin typeface="Cambria Math" panose="02040503050406030204" pitchFamily="18" charset="0"/>
                          </a:rPr>
                          <m:t>Ra</m:t>
                        </m:r>
                      </m:e>
                    </m:sPre>
                  </m:oMath>
                </a14:m>
                <a:endParaRPr lang="en-US" dirty="0">
                  <a:latin typeface="Verdana (Body)"/>
                </a:endParaRPr>
              </a:p>
              <a:p>
                <a:r>
                  <a:rPr lang="en-US" dirty="0">
                    <a:latin typeface="Verdana (Body)"/>
                  </a:rPr>
                  <a:t>Note the 2</a:t>
                </a:r>
                <a:r>
                  <a:rPr lang="en-US" baseline="30000" dirty="0">
                    <a:latin typeface="Verdana (Body)"/>
                  </a:rPr>
                  <a:t>nd</a:t>
                </a:r>
                <a:r>
                  <a:rPr lang="en-US" dirty="0">
                    <a:latin typeface="Verdana (Body)"/>
                  </a:rPr>
                  <a:t> decay event is actually the product of the 1</a:t>
                </a:r>
                <a:r>
                  <a:rPr lang="en-US" baseline="30000" dirty="0">
                    <a:latin typeface="Verdana (Body)"/>
                  </a:rPr>
                  <a:t>st</a:t>
                </a:r>
                <a:r>
                  <a:rPr lang="en-US" dirty="0">
                    <a:latin typeface="Verdana (Body)"/>
                  </a:rPr>
                  <a:t> decay event</a:t>
                </a:r>
              </a:p>
              <a:p>
                <a:r>
                  <a:rPr lang="en-US" dirty="0">
                    <a:latin typeface="Verdana (Body)"/>
                  </a:rPr>
                  <a:t>Recall that this notation is </a:t>
                </a:r>
                <a14:m>
                  <m:oMath xmlns:m="http://schemas.openxmlformats.org/officeDocument/2006/math">
                    <m:sPre>
                      <m:sPrePr>
                        <m:ctrlPr>
                          <a:rPr lang="en-US" i="1">
                            <a:latin typeface="Cambria Math" panose="02040503050406030204" pitchFamily="18" charset="0"/>
                          </a:rPr>
                        </m:ctrlPr>
                      </m:sPrePr>
                      <m:sub>
                        <m:r>
                          <m:rPr>
                            <m:sty m:val="p"/>
                          </m:rPr>
                          <a:rPr lang="en-US" b="0" i="0" smtClean="0">
                            <a:latin typeface="Cambria Math" panose="02040503050406030204" pitchFamily="18" charset="0"/>
                          </a:rPr>
                          <m:t>Z</m:t>
                        </m:r>
                      </m:sub>
                      <m:sup>
                        <m:r>
                          <m:rPr>
                            <m:sty m:val="p"/>
                          </m:rPr>
                          <a:rPr lang="en-US" b="0" i="0" smtClean="0">
                            <a:latin typeface="Cambria Math" panose="02040503050406030204" pitchFamily="18" charset="0"/>
                          </a:rPr>
                          <m:t>A</m:t>
                        </m:r>
                      </m:sup>
                      <m:e>
                        <m:r>
                          <m:rPr>
                            <m:sty m:val="p"/>
                          </m:rPr>
                          <a:rPr lang="en-US" b="0" i="0" smtClean="0">
                            <a:latin typeface="Cambria Math" panose="02040503050406030204" pitchFamily="18" charset="0"/>
                          </a:rPr>
                          <m:t>El</m:t>
                        </m:r>
                      </m:e>
                    </m:sPre>
                  </m:oMath>
                </a14:m>
                <a:r>
                  <a:rPr lang="en-US" dirty="0">
                    <a:latin typeface="Verdana (Body)"/>
                  </a:rPr>
                  <a:t> where El is the element, A = mass number, and Z = atomic number</a:t>
                </a:r>
              </a:p>
              <a:p>
                <a:r>
                  <a:rPr lang="en-US" dirty="0">
                    <a:latin typeface="Verdana (Body)"/>
                  </a:rPr>
                  <a:t>Note that mass (A) and atomic (Z) number is conserved on both sides of the decay arrow</a:t>
                </a:r>
              </a:p>
              <a:p>
                <a:r>
                  <a:rPr lang="en-US" dirty="0">
                    <a:latin typeface="Verdana (Body)"/>
                  </a:rPr>
                  <a:t>238 = 4 + 234, 92 = 2 + 90</a:t>
                </a:r>
              </a:p>
            </p:txBody>
          </p:sp>
        </mc:Choice>
        <mc:Fallback>
          <p:sp>
            <p:nvSpPr>
              <p:cNvPr id="5" name="Content Placeholder 4">
                <a:extLst>
                  <a:ext uri="{FF2B5EF4-FFF2-40B4-BE49-F238E27FC236}">
                    <a16:creationId xmlns:a16="http://schemas.microsoft.com/office/drawing/2014/main" id="{B2D5183B-8A0B-B0FD-7BBC-D33062055D4F}"/>
                  </a:ext>
                </a:extLst>
              </p:cNvPr>
              <p:cNvSpPr>
                <a:spLocks noGrp="1" noRot="1" noChangeAspect="1" noMove="1" noResize="1" noEditPoints="1" noAdjustHandles="1" noChangeArrowheads="1" noChangeShapeType="1" noTextEdit="1"/>
              </p:cNvSpPr>
              <p:nvPr>
                <p:ph idx="1"/>
              </p:nvPr>
            </p:nvSpPr>
            <p:spPr>
              <a:xfrm>
                <a:off x="372533" y="1101970"/>
                <a:ext cx="8387645" cy="5445586"/>
              </a:xfrm>
              <a:blipFill>
                <a:blip r:embed="rId2"/>
                <a:stretch>
                  <a:fillRect l="-1090" t="-896" r="-1453"/>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CB5F3534-137F-6215-3F43-C1F71FB42849}"/>
              </a:ext>
            </a:extLst>
          </p:cNvPr>
          <p:cNvSpPr>
            <a:spLocks noGrp="1"/>
          </p:cNvSpPr>
          <p:nvPr>
            <p:ph type="sldNum" sz="quarter" idx="10"/>
          </p:nvPr>
        </p:nvSpPr>
        <p:spPr/>
        <p:txBody>
          <a:bodyPr/>
          <a:lstStyle/>
          <a:p>
            <a:fld id="{C5DB56EC-E142-4263-99D2-5B737B5C9F29}" type="slidenum">
              <a:rPr lang="en-US" smtClean="0"/>
              <a:pPr/>
              <a:t>7</a:t>
            </a:fld>
            <a:endParaRPr lang="en-US" b="1" dirty="0"/>
          </a:p>
        </p:txBody>
      </p:sp>
    </p:spTree>
    <p:extLst>
      <p:ext uri="{BB962C8B-B14F-4D97-AF65-F5344CB8AC3E}">
        <p14:creationId xmlns:p14="http://schemas.microsoft.com/office/powerpoint/2010/main" val="1501662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15F1C-4817-E747-1E0E-8F8DBE568B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7378C89-8F36-9AC8-2B13-761A7638CFFE}"/>
              </a:ext>
            </a:extLst>
          </p:cNvPr>
          <p:cNvSpPr>
            <a:spLocks noGrp="1"/>
          </p:cNvSpPr>
          <p:nvPr>
            <p:ph type="title"/>
          </p:nvPr>
        </p:nvSpPr>
        <p:spPr>
          <a:xfrm>
            <a:off x="372533" y="162883"/>
            <a:ext cx="8421512" cy="830997"/>
          </a:xfrm>
        </p:spPr>
        <p:txBody>
          <a:bodyPr/>
          <a:lstStyle/>
          <a:p>
            <a:r>
              <a:rPr lang="en-US" dirty="0"/>
              <a:t>Beta Decay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A71124C-CCE4-B82C-CD50-909C173670D0}"/>
                  </a:ext>
                </a:extLst>
              </p:cNvPr>
              <p:cNvSpPr>
                <a:spLocks noGrp="1"/>
              </p:cNvSpPr>
              <p:nvPr>
                <p:ph idx="1"/>
              </p:nvPr>
            </p:nvSpPr>
            <p:spPr>
              <a:xfrm>
                <a:off x="372533" y="1101970"/>
                <a:ext cx="8387645" cy="5445586"/>
              </a:xfrm>
            </p:spPr>
            <p:txBody>
              <a:bodyPr/>
              <a:lstStyle/>
              <a:p>
                <a:r>
                  <a:rPr lang="en-US" dirty="0"/>
                  <a:t>In beta radiation, an electron is thrown out of the atomic nucleus at very high speed</a:t>
                </a:r>
              </a:p>
              <a:p>
                <a:r>
                  <a:rPr lang="en-US" dirty="0"/>
                  <a:t>How does an electron come from a nucleus? It is believed a neutron decays to a proton, which stays in the nucleus, and an electron is also spun out. Mass and charge are conserved! The element is converted to a new element</a:t>
                </a:r>
              </a:p>
              <a:p>
                <a14:m>
                  <m:oMath xmlns:m="http://schemas.openxmlformats.org/officeDocument/2006/math">
                    <m:sPre>
                      <m:sPrePr>
                        <m:ctrlPr>
                          <a:rPr lang="en-US" sz="2800" i="1">
                            <a:latin typeface="Cambria Math" panose="02040503050406030204" pitchFamily="18" charset="0"/>
                          </a:rPr>
                        </m:ctrlPr>
                      </m:sPrePr>
                      <m:sub>
                        <m:r>
                          <a:rPr lang="en-US" sz="2800" i="1">
                            <a:latin typeface="Cambria Math" panose="02040503050406030204" pitchFamily="18" charset="0"/>
                          </a:rPr>
                          <m:t>9</m:t>
                        </m:r>
                        <m:r>
                          <a:rPr lang="en-US" sz="2800" b="0" i="1" smtClean="0">
                            <a:latin typeface="Cambria Math" panose="02040503050406030204" pitchFamily="18" charset="0"/>
                          </a:rPr>
                          <m:t>0</m:t>
                        </m:r>
                      </m:sub>
                      <m:sup>
                        <m:r>
                          <a:rPr lang="en-US" sz="2800" i="1">
                            <a:latin typeface="Cambria Math" panose="02040503050406030204" pitchFamily="18" charset="0"/>
                          </a:rPr>
                          <m:t>23</m:t>
                        </m:r>
                        <m:r>
                          <a:rPr lang="en-US" sz="2800" b="0" i="1" smtClean="0">
                            <a:latin typeface="Cambria Math" panose="02040503050406030204" pitchFamily="18" charset="0"/>
                          </a:rPr>
                          <m:t>4</m:t>
                        </m:r>
                      </m:sup>
                      <m:e>
                        <m:r>
                          <m:rPr>
                            <m:sty m:val="p"/>
                          </m:rPr>
                          <a:rPr lang="en-US" sz="2800" b="0" i="0" smtClean="0">
                            <a:latin typeface="Cambria Math" panose="02040503050406030204" pitchFamily="18" charset="0"/>
                          </a:rPr>
                          <m:t>Th</m:t>
                        </m:r>
                      </m:e>
                    </m:sPre>
                    <m:r>
                      <a:rPr lang="en-US" sz="2800" i="1">
                        <a:latin typeface="Cambria Math" panose="02040503050406030204" pitchFamily="18" charset="0"/>
                        <a:ea typeface="Cambria Math" panose="02040503050406030204" pitchFamily="18" charset="0"/>
                      </a:rPr>
                      <m:t>→</m:t>
                    </m:r>
                    <m:sPre>
                      <m:sPrePr>
                        <m:ctrlPr>
                          <a:rPr lang="en-US" sz="2800" i="1">
                            <a:latin typeface="Cambria Math" panose="02040503050406030204" pitchFamily="18" charset="0"/>
                          </a:rPr>
                        </m:ctrlPr>
                      </m:sPrePr>
                      <m:sub>
                        <m:r>
                          <a:rPr lang="en-US" sz="2800" b="0" i="1" smtClean="0">
                            <a:latin typeface="Cambria Math" panose="02040503050406030204" pitchFamily="18" charset="0"/>
                          </a:rPr>
                          <m:t>−1</m:t>
                        </m:r>
                      </m:sub>
                      <m:sup>
                        <m:r>
                          <a:rPr lang="en-US" sz="2800" b="0" i="1" smtClean="0">
                            <a:latin typeface="Cambria Math" panose="02040503050406030204" pitchFamily="18" charset="0"/>
                          </a:rPr>
                          <m:t>0</m:t>
                        </m:r>
                      </m:sup>
                      <m:e>
                        <m:r>
                          <m:rPr>
                            <m:sty m:val="p"/>
                          </m:rPr>
                          <a:rPr lang="en-US" sz="2800" b="0" i="0" smtClean="0">
                            <a:latin typeface="Cambria Math" panose="02040503050406030204" pitchFamily="18" charset="0"/>
                          </a:rPr>
                          <m:t>e</m:t>
                        </m:r>
                      </m:e>
                    </m:sPre>
                    <m:r>
                      <a:rPr lang="en-US" sz="2800" i="1">
                        <a:latin typeface="Cambria Math" panose="02040503050406030204" pitchFamily="18" charset="0"/>
                      </a:rPr>
                      <m:t>+</m:t>
                    </m:r>
                    <m:sPre>
                      <m:sPrePr>
                        <m:ctrlPr>
                          <a:rPr lang="en-US" sz="2800" i="1">
                            <a:latin typeface="Cambria Math" panose="02040503050406030204" pitchFamily="18" charset="0"/>
                          </a:rPr>
                        </m:ctrlPr>
                      </m:sPrePr>
                      <m:sub>
                        <m:r>
                          <a:rPr lang="en-US" sz="2800">
                            <a:latin typeface="Cambria Math" panose="02040503050406030204" pitchFamily="18" charset="0"/>
                          </a:rPr>
                          <m:t>9</m:t>
                        </m:r>
                        <m:r>
                          <a:rPr lang="en-US" sz="2800" b="0" i="0" smtClean="0">
                            <a:latin typeface="Cambria Math" panose="02040503050406030204" pitchFamily="18" charset="0"/>
                          </a:rPr>
                          <m:t>1</m:t>
                        </m:r>
                      </m:sub>
                      <m:sup>
                        <m:r>
                          <a:rPr lang="en-US" sz="2800">
                            <a:latin typeface="Cambria Math" panose="02040503050406030204" pitchFamily="18" charset="0"/>
                          </a:rPr>
                          <m:t>234</m:t>
                        </m:r>
                      </m:sup>
                      <m:e>
                        <m:r>
                          <m:rPr>
                            <m:sty m:val="p"/>
                          </m:rPr>
                          <a:rPr lang="en-US" sz="2800" b="0" i="0" smtClean="0">
                            <a:latin typeface="Cambria Math" panose="02040503050406030204" pitchFamily="18" charset="0"/>
                          </a:rPr>
                          <m:t>Pa</m:t>
                        </m:r>
                      </m:e>
                    </m:sPre>
                  </m:oMath>
                </a14:m>
                <a:r>
                  <a:rPr lang="en-US" sz="2800" dirty="0"/>
                  <a:t>   </a:t>
                </a:r>
                <a:r>
                  <a:rPr lang="en-US" sz="1800" dirty="0"/>
                  <a:t>(mass &amp; charged conserved always)</a:t>
                </a:r>
                <a:endParaRPr lang="en-US" dirty="0"/>
              </a:p>
              <a:p>
                <a:r>
                  <a:rPr lang="en-US" dirty="0"/>
                  <a:t>Sometimes </a:t>
                </a:r>
                <a14:m>
                  <m:oMath xmlns:m="http://schemas.openxmlformats.org/officeDocument/2006/math">
                    <m:sPre>
                      <m:sPrePr>
                        <m:ctrlPr>
                          <a:rPr lang="en-US" i="1">
                            <a:latin typeface="Cambria Math" panose="02040503050406030204" pitchFamily="18" charset="0"/>
                          </a:rPr>
                        </m:ctrlPr>
                      </m:sPrePr>
                      <m:sub>
                        <m:r>
                          <a:rPr lang="en-US" i="1">
                            <a:latin typeface="Cambria Math" panose="02040503050406030204" pitchFamily="18" charset="0"/>
                          </a:rPr>
                          <m:t>−1</m:t>
                        </m:r>
                      </m:sub>
                      <m:sup>
                        <m:r>
                          <a:rPr lang="en-US" i="1">
                            <a:latin typeface="Cambria Math" panose="02040503050406030204" pitchFamily="18" charset="0"/>
                          </a:rPr>
                          <m:t>0</m:t>
                        </m:r>
                      </m:sup>
                      <m:e>
                        <m:r>
                          <m:rPr>
                            <m:sty m:val="p"/>
                          </m:rPr>
                          <a:rPr lang="en-US">
                            <a:latin typeface="Cambria Math" panose="02040503050406030204" pitchFamily="18" charset="0"/>
                          </a:rPr>
                          <m:t>e</m:t>
                        </m:r>
                      </m:e>
                    </m:sPre>
                  </m:oMath>
                </a14:m>
                <a:r>
                  <a:rPr lang="en-US" dirty="0"/>
                  <a:t> is symbolized as </a:t>
                </a:r>
                <a14:m>
                  <m:oMath xmlns:m="http://schemas.openxmlformats.org/officeDocument/2006/math">
                    <m:sPre>
                      <m:sPrePr>
                        <m:ctrlPr>
                          <a:rPr lang="en-US" i="1">
                            <a:latin typeface="Cambria Math" panose="02040503050406030204" pitchFamily="18" charset="0"/>
                          </a:rPr>
                        </m:ctrlPr>
                      </m:sPrePr>
                      <m:sub>
                        <m:r>
                          <a:rPr lang="en-US" i="1">
                            <a:latin typeface="Cambria Math" panose="02040503050406030204" pitchFamily="18" charset="0"/>
                          </a:rPr>
                          <m:t>−1</m:t>
                        </m:r>
                      </m:sub>
                      <m:sup>
                        <m:r>
                          <a:rPr lang="en-US" i="1">
                            <a:latin typeface="Cambria Math" panose="02040503050406030204" pitchFamily="18" charset="0"/>
                          </a:rPr>
                          <m:t>0</m:t>
                        </m:r>
                      </m:sup>
                      <m:e>
                        <m:r>
                          <m:rPr>
                            <m:sty m:val="p"/>
                          </m:rPr>
                          <a:rPr lang="el-GR" b="0" i="1" smtClean="0">
                            <a:latin typeface="Cambria Math" panose="02040503050406030204" pitchFamily="18" charset="0"/>
                            <a:ea typeface="Cambria Math" panose="02040503050406030204" pitchFamily="18" charset="0"/>
                          </a:rPr>
                          <m:t>β</m:t>
                        </m:r>
                      </m:e>
                    </m:sPre>
                  </m:oMath>
                </a14:m>
                <a:endParaRPr lang="en-US" dirty="0"/>
              </a:p>
              <a:p>
                <a:r>
                  <a:rPr lang="en-US" dirty="0"/>
                  <a:t>Note that thorium-234 can decay by alpha and beta decay</a:t>
                </a:r>
                <a:endParaRPr lang="en-US" sz="2800" dirty="0"/>
              </a:p>
            </p:txBody>
          </p:sp>
        </mc:Choice>
        <mc:Fallback>
          <p:sp>
            <p:nvSpPr>
              <p:cNvPr id="5" name="Content Placeholder 4">
                <a:extLst>
                  <a:ext uri="{FF2B5EF4-FFF2-40B4-BE49-F238E27FC236}">
                    <a16:creationId xmlns:a16="http://schemas.microsoft.com/office/drawing/2014/main" id="{8A71124C-CCE4-B82C-CD50-909C173670D0}"/>
                  </a:ext>
                </a:extLst>
              </p:cNvPr>
              <p:cNvSpPr>
                <a:spLocks noGrp="1" noRot="1" noChangeAspect="1" noMove="1" noResize="1" noEditPoints="1" noAdjustHandles="1" noChangeArrowheads="1" noChangeShapeType="1" noTextEdit="1"/>
              </p:cNvSpPr>
              <p:nvPr>
                <p:ph idx="1"/>
              </p:nvPr>
            </p:nvSpPr>
            <p:spPr>
              <a:xfrm>
                <a:off x="372533" y="1101970"/>
                <a:ext cx="8387645" cy="5445586"/>
              </a:xfrm>
              <a:blipFill>
                <a:blip r:embed="rId2"/>
                <a:stretch>
                  <a:fillRect l="-1090" t="-896" r="-1672"/>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2F439A9F-81B8-F66C-C9AC-1AC30DA38529}"/>
              </a:ext>
            </a:extLst>
          </p:cNvPr>
          <p:cNvSpPr>
            <a:spLocks noGrp="1"/>
          </p:cNvSpPr>
          <p:nvPr>
            <p:ph type="sldNum" sz="quarter" idx="10"/>
          </p:nvPr>
        </p:nvSpPr>
        <p:spPr/>
        <p:txBody>
          <a:bodyPr/>
          <a:lstStyle/>
          <a:p>
            <a:fld id="{C5DB56EC-E142-4263-99D2-5B737B5C9F29}" type="slidenum">
              <a:rPr lang="en-US" smtClean="0"/>
              <a:pPr/>
              <a:t>8</a:t>
            </a:fld>
            <a:endParaRPr lang="en-US" b="1" dirty="0"/>
          </a:p>
        </p:txBody>
      </p:sp>
    </p:spTree>
    <p:extLst>
      <p:ext uri="{BB962C8B-B14F-4D97-AF65-F5344CB8AC3E}">
        <p14:creationId xmlns:p14="http://schemas.microsoft.com/office/powerpoint/2010/main" val="341441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864A-3242-257B-2DE4-65D242CC4F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9DD3BA-93DC-3515-21B9-8E09B21555F7}"/>
              </a:ext>
            </a:extLst>
          </p:cNvPr>
          <p:cNvSpPr>
            <a:spLocks noGrp="1"/>
          </p:cNvSpPr>
          <p:nvPr>
            <p:ph type="title"/>
          </p:nvPr>
        </p:nvSpPr>
        <p:spPr>
          <a:xfrm>
            <a:off x="372533" y="88412"/>
            <a:ext cx="8421512" cy="830997"/>
          </a:xfrm>
        </p:spPr>
        <p:txBody>
          <a:bodyPr/>
          <a:lstStyle/>
          <a:p>
            <a:r>
              <a:rPr lang="en-US" dirty="0"/>
              <a:t>Gamma Radiation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A691BB0-8DA9-D526-F042-F4B7C27323C3}"/>
                  </a:ext>
                </a:extLst>
              </p:cNvPr>
              <p:cNvSpPr>
                <a:spLocks noGrp="1"/>
              </p:cNvSpPr>
              <p:nvPr>
                <p:ph idx="1"/>
              </p:nvPr>
            </p:nvSpPr>
            <p:spPr>
              <a:xfrm>
                <a:off x="372533" y="984739"/>
                <a:ext cx="8387645" cy="5634892"/>
              </a:xfrm>
            </p:spPr>
            <p:txBody>
              <a:bodyPr/>
              <a:lstStyle/>
              <a:p>
                <a:r>
                  <a:rPr lang="en-US" sz="2000" dirty="0"/>
                  <a:t>Alpha and beta decay are particles, having mass of a helium nucleus or at least an electron</a:t>
                </a:r>
              </a:p>
              <a:p>
                <a:r>
                  <a:rPr lang="en-US" sz="2000" dirty="0"/>
                  <a:t>Gamma rays are photons, part of the same electromagnetic radiation spectrum as visible light, ultraviolet, x-rays, infrared, microwave, and radio waves</a:t>
                </a:r>
              </a:p>
              <a:p>
                <a:r>
                  <a:rPr lang="en-US" sz="2000" dirty="0"/>
                  <a:t>In the alpha decay of U-238 process, this actually was accompanied by emission of two gamma rays of different energies:</a:t>
                </a:r>
              </a:p>
              <a:p>
                <a:pPr marL="0" indent="0">
                  <a:buNone/>
                </a:pPr>
                <a14:m>
                  <m:oMath xmlns:m="http://schemas.openxmlformats.org/officeDocument/2006/math">
                    <m:sPre>
                      <m:sPrePr>
                        <m:ctrlPr>
                          <a:rPr lang="en-US" i="1">
                            <a:latin typeface="Cambria Math" panose="02040503050406030204" pitchFamily="18" charset="0"/>
                          </a:rPr>
                        </m:ctrlPr>
                      </m:sPrePr>
                      <m:sub>
                        <m:r>
                          <a:rPr lang="en-US" i="1">
                            <a:latin typeface="Cambria Math" panose="02040503050406030204" pitchFamily="18" charset="0"/>
                          </a:rPr>
                          <m:t>9</m:t>
                        </m:r>
                        <m:r>
                          <a:rPr lang="en-US" b="0" i="1" smtClean="0">
                            <a:latin typeface="Cambria Math" panose="02040503050406030204" pitchFamily="18" charset="0"/>
                          </a:rPr>
                          <m:t>2</m:t>
                        </m:r>
                      </m:sub>
                      <m:sup>
                        <m:r>
                          <a:rPr lang="en-US" i="1">
                            <a:latin typeface="Cambria Math" panose="02040503050406030204" pitchFamily="18" charset="0"/>
                          </a:rPr>
                          <m:t>23</m:t>
                        </m:r>
                        <m:r>
                          <a:rPr lang="en-US" b="0" i="1" smtClean="0">
                            <a:latin typeface="Cambria Math" panose="02040503050406030204" pitchFamily="18" charset="0"/>
                          </a:rPr>
                          <m:t>8</m:t>
                        </m:r>
                      </m:sup>
                      <m:e>
                        <m:r>
                          <m:rPr>
                            <m:sty m:val="p"/>
                          </m:rPr>
                          <a:rPr lang="en-US" b="0" i="0" smtClean="0">
                            <a:latin typeface="Cambria Math" panose="02040503050406030204" pitchFamily="18" charset="0"/>
                          </a:rPr>
                          <m:t>U</m:t>
                        </m:r>
                      </m:e>
                    </m:sPre>
                    <m:r>
                      <a:rPr lang="en-US" i="1">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i="1">
                            <a:latin typeface="Cambria Math" panose="02040503050406030204" pitchFamily="18" charset="0"/>
                          </a:rPr>
                          <m:t>2</m:t>
                        </m:r>
                      </m:sub>
                      <m:sup>
                        <m:r>
                          <a:rPr lang="en-US" i="1">
                            <a:latin typeface="Cambria Math" panose="02040503050406030204" pitchFamily="18" charset="0"/>
                          </a:rPr>
                          <m:t>4</m:t>
                        </m:r>
                      </m:sup>
                      <m:e>
                        <m:r>
                          <m:rPr>
                            <m:sty m:val="p"/>
                          </m:rPr>
                          <a:rPr lang="en-US">
                            <a:latin typeface="Cambria Math" panose="02040503050406030204" pitchFamily="18" charset="0"/>
                          </a:rPr>
                          <m:t>He</m:t>
                        </m:r>
                      </m:e>
                    </m:sPre>
                    <m:r>
                      <a:rPr lang="en-US" i="1">
                        <a:latin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90</m:t>
                        </m:r>
                      </m:sub>
                      <m:sup>
                        <m:r>
                          <a:rPr lang="en-US">
                            <a:latin typeface="Cambria Math" panose="02040503050406030204" pitchFamily="18" charset="0"/>
                          </a:rPr>
                          <m:t>2</m:t>
                        </m:r>
                        <m:r>
                          <a:rPr lang="en-US" b="0" i="0" smtClean="0">
                            <a:latin typeface="Cambria Math" panose="02040503050406030204" pitchFamily="18" charset="0"/>
                          </a:rPr>
                          <m:t>34</m:t>
                        </m:r>
                      </m:sup>
                      <m:e>
                        <m:r>
                          <m:rPr>
                            <m:sty m:val="p"/>
                          </m:rPr>
                          <a:rPr lang="en-US" b="0" i="0" smtClean="0">
                            <a:latin typeface="Cambria Math" panose="02040503050406030204" pitchFamily="18" charset="0"/>
                          </a:rPr>
                          <m:t>Th</m:t>
                        </m:r>
                      </m:e>
                    </m:sPre>
                    <m:r>
                      <a:rPr lang="en-US" b="0" i="1" smtClean="0">
                        <a:latin typeface="Cambria Math" panose="02040503050406030204" pitchFamily="18" charset="0"/>
                      </a:rPr>
                      <m:t>+2</m:t>
                    </m:r>
                  </m:oMath>
                </a14:m>
                <a:r>
                  <a:rPr lang="en-US" sz="2000" dirty="0"/>
                  <a:t> </a:t>
                </a:r>
                <a14:m>
                  <m:oMath xmlns:m="http://schemas.openxmlformats.org/officeDocument/2006/math">
                    <m:sPre>
                      <m:sPrePr>
                        <m:ctrlPr>
                          <a:rPr lang="en-US" sz="2000" i="1">
                            <a:latin typeface="Cambria Math" panose="02040503050406030204" pitchFamily="18" charset="0"/>
                          </a:rPr>
                        </m:ctrlPr>
                      </m:sPrePr>
                      <m:sub>
                        <m:r>
                          <a:rPr lang="en-US" sz="2000">
                            <a:latin typeface="Cambria Math" panose="02040503050406030204" pitchFamily="18" charset="0"/>
                          </a:rPr>
                          <m:t>0</m:t>
                        </m:r>
                      </m:sub>
                      <m:sup>
                        <m:r>
                          <a:rPr lang="en-US" sz="2000" b="0" i="0" smtClean="0">
                            <a:latin typeface="Cambria Math" panose="02040503050406030204" pitchFamily="18" charset="0"/>
                          </a:rPr>
                          <m:t>0</m:t>
                        </m:r>
                      </m:sup>
                      <m:e>
                        <m:r>
                          <m:rPr>
                            <m:sty m:val="p"/>
                          </m:rPr>
                          <a:rPr lang="el-GR" sz="2000" b="0" i="1" smtClean="0">
                            <a:latin typeface="Cambria Math" panose="02040503050406030204" pitchFamily="18" charset="0"/>
                            <a:ea typeface="Cambria Math" panose="02040503050406030204" pitchFamily="18" charset="0"/>
                          </a:rPr>
                          <m:t>γ</m:t>
                        </m:r>
                      </m:e>
                    </m:sPre>
                  </m:oMath>
                </a14:m>
                <a:endParaRPr lang="en-US" sz="2000" dirty="0">
                  <a:latin typeface="Verdana (Body)"/>
                </a:endParaRPr>
              </a:p>
              <a:p>
                <a:r>
                  <a:rPr lang="en-US" sz="2000" dirty="0"/>
                  <a:t>In fact, all nuclear decay</a:t>
                </a:r>
                <a:br>
                  <a:rPr lang="en-US" sz="2000" dirty="0"/>
                </a:br>
                <a:r>
                  <a:rPr lang="en-US" sz="2000" dirty="0"/>
                  <a:t>reactions shown for alpha</a:t>
                </a:r>
                <a:br>
                  <a:rPr lang="en-US" sz="2000" dirty="0"/>
                </a:br>
                <a:r>
                  <a:rPr lang="en-US" sz="2000" dirty="0"/>
                  <a:t>and beta decay include</a:t>
                </a:r>
                <a:br>
                  <a:rPr lang="en-US" sz="2000" dirty="0"/>
                </a:br>
                <a:r>
                  <a:rPr lang="en-US" sz="2000" dirty="0"/>
                  <a:t>emitted gamma radiation</a:t>
                </a:r>
              </a:p>
            </p:txBody>
          </p:sp>
        </mc:Choice>
        <mc:Fallback>
          <p:sp>
            <p:nvSpPr>
              <p:cNvPr id="5" name="Content Placeholder 4">
                <a:extLst>
                  <a:ext uri="{FF2B5EF4-FFF2-40B4-BE49-F238E27FC236}">
                    <a16:creationId xmlns:a16="http://schemas.microsoft.com/office/drawing/2014/main" id="{9A691BB0-8DA9-D526-F042-F4B7C27323C3}"/>
                  </a:ext>
                </a:extLst>
              </p:cNvPr>
              <p:cNvSpPr>
                <a:spLocks noGrp="1" noRot="1" noChangeAspect="1" noMove="1" noResize="1" noEditPoints="1" noAdjustHandles="1" noChangeArrowheads="1" noChangeShapeType="1" noTextEdit="1"/>
              </p:cNvSpPr>
              <p:nvPr>
                <p:ph idx="1"/>
              </p:nvPr>
            </p:nvSpPr>
            <p:spPr>
              <a:xfrm>
                <a:off x="372533" y="984739"/>
                <a:ext cx="8387645" cy="5634892"/>
              </a:xfrm>
              <a:blipFill>
                <a:blip r:embed="rId2"/>
                <a:stretch>
                  <a:fillRect l="-799" t="-758"/>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3E4AB877-C934-39B3-923D-4CC573D80C65}"/>
              </a:ext>
            </a:extLst>
          </p:cNvPr>
          <p:cNvSpPr>
            <a:spLocks noGrp="1"/>
          </p:cNvSpPr>
          <p:nvPr>
            <p:ph type="sldNum" sz="quarter" idx="10"/>
          </p:nvPr>
        </p:nvSpPr>
        <p:spPr/>
        <p:txBody>
          <a:bodyPr/>
          <a:lstStyle/>
          <a:p>
            <a:fld id="{C5DB56EC-E142-4263-99D2-5B737B5C9F29}" type="slidenum">
              <a:rPr lang="en-US" smtClean="0"/>
              <a:pPr/>
              <a:t>9</a:t>
            </a:fld>
            <a:endParaRPr lang="en-US" b="1" dirty="0"/>
          </a:p>
        </p:txBody>
      </p:sp>
      <p:pic>
        <p:nvPicPr>
          <p:cNvPr id="1026" name="Picture 2">
            <a:extLst>
              <a:ext uri="{FF2B5EF4-FFF2-40B4-BE49-F238E27FC236}">
                <a16:creationId xmlns:a16="http://schemas.microsoft.com/office/drawing/2014/main" id="{1B2BFBCA-9B17-5E90-BBD7-84066FBE33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137" y="3509108"/>
            <a:ext cx="4736121" cy="2664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06819"/>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30053</TotalTime>
  <Words>1578</Words>
  <Application>Microsoft Office PowerPoint</Application>
  <PresentationFormat>On-screen Show (4:3)</PresentationFormat>
  <Paragraphs>179</Paragraphs>
  <Slides>29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Cambria</vt:lpstr>
      <vt:lpstr>Cambria Math</vt:lpstr>
      <vt:lpstr>Courier New</vt:lpstr>
      <vt:lpstr>Tahoma</vt:lpstr>
      <vt:lpstr>Times New Roman</vt:lpstr>
      <vt:lpstr>Verdana</vt:lpstr>
      <vt:lpstr>Verdana (Body)</vt:lpstr>
      <vt:lpstr>Wingdings</vt:lpstr>
      <vt:lpstr>Light-on-dark-standard-presentation</vt:lpstr>
      <vt:lpstr>Introductory General Chemistry</vt:lpstr>
      <vt:lpstr>PowerPoint Presentation</vt:lpstr>
      <vt:lpstr>Discovery of  Radioactivity</vt:lpstr>
      <vt:lpstr>Nuclear Binding Energy</vt:lpstr>
      <vt:lpstr>Alpha, Beta, Gamma Radioactivity</vt:lpstr>
      <vt:lpstr>Ionization versus Penetrating Power</vt:lpstr>
      <vt:lpstr>Alpha Decay</vt:lpstr>
      <vt:lpstr>Beta Decay</vt:lpstr>
      <vt:lpstr>Gamma Radiation</vt:lpstr>
      <vt:lpstr>Summary</vt:lpstr>
      <vt:lpstr>“Nuclear Accounting”</vt:lpstr>
      <vt:lpstr>A Series of Decay</vt:lpstr>
      <vt:lpstr>Half-Life</vt:lpstr>
      <vt:lpstr>Half-Life</vt:lpstr>
      <vt:lpstr>Half-Life</vt:lpstr>
      <vt:lpstr>Detecting Radioactivity</vt:lpstr>
      <vt:lpstr>Radiometric Dating</vt:lpstr>
      <vt:lpstr>Atomic Fission &amp; Fusion</vt:lpstr>
      <vt:lpstr>Fission Chain Reaction</vt:lpstr>
      <vt:lpstr>Fission Chain Reaction</vt:lpstr>
      <vt:lpstr>Nuclear-Generated Energy</vt:lpstr>
      <vt:lpstr>Atomic Fission</vt:lpstr>
      <vt:lpstr>Atomic Fission</vt:lpstr>
      <vt:lpstr>Atomic Fission</vt:lpstr>
      <vt:lpstr>Atomic Fission</vt:lpstr>
      <vt:lpstr>Atomic Fission</vt:lpstr>
      <vt:lpstr>Atomic Fission</vt:lpstr>
      <vt:lpstr>Atomic Fission</vt:lpstr>
      <vt:lpstr>Atomic Fission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1044</cp:revision>
  <cp:lastPrinted>2016-03-14T04:22:58Z</cp:lastPrinted>
  <dcterms:created xsi:type="dcterms:W3CDTF">2005-12-08T13:54:14Z</dcterms:created>
  <dcterms:modified xsi:type="dcterms:W3CDTF">2025-11-10T21:17:11Z</dcterms:modified>
</cp:coreProperties>
</file>